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517" r:id="rId2"/>
    <p:sldId id="518" r:id="rId3"/>
    <p:sldId id="519" r:id="rId4"/>
    <p:sldId id="520" r:id="rId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59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A46DB04-2308-4A8B-98AD-69D49EF18A38}" type="datetimeFigureOut">
              <a:rPr lang="en-GB" smtClean="0"/>
              <a:t>14/10/2019</a:t>
            </a:fld>
            <a:endParaRPr lang="en-GB"/>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92E1A3A-4DDA-40AF-BA4F-3A201A37F686}" type="slidenum">
              <a:rPr lang="en-GB" smtClean="0"/>
              <a:t>‹#›</a:t>
            </a:fld>
            <a:endParaRPr lang="en-GB"/>
          </a:p>
        </p:txBody>
      </p:sp>
    </p:spTree>
    <p:extLst>
      <p:ext uri="{BB962C8B-B14F-4D97-AF65-F5344CB8AC3E}">
        <p14:creationId xmlns:p14="http://schemas.microsoft.com/office/powerpoint/2010/main" val="3911297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the consequences of this</a:t>
            </a:r>
          </a:p>
          <a:p>
            <a:pPr marL="291179" indent="-291179">
              <a:buFont typeface="Arial" panose="020B0604020202020204" pitchFamily="34" charset="0"/>
              <a:buChar char="•"/>
            </a:pPr>
            <a:r>
              <a:rPr lang="en-US" dirty="0"/>
              <a:t>Arc flash hotter than the sun – 20,000 degrees</a:t>
            </a:r>
            <a:endParaRPr lang="en-GB" dirty="0"/>
          </a:p>
        </p:txBody>
      </p:sp>
      <p:sp>
        <p:nvSpPr>
          <p:cNvPr id="4" name="Slide Number Placeholder 3"/>
          <p:cNvSpPr>
            <a:spLocks noGrp="1"/>
          </p:cNvSpPr>
          <p:nvPr>
            <p:ph type="sldNum" sz="quarter" idx="5"/>
          </p:nvPr>
        </p:nvSpPr>
        <p:spPr/>
        <p:txBody>
          <a:bodyPr/>
          <a:lstStyle/>
          <a:p>
            <a:pPr defTabSz="819937">
              <a:defRPr/>
            </a:pPr>
            <a:fld id="{FA5D1758-ED3D-4611-B861-63A1DF032208}" type="slidenum">
              <a:rPr lang="en-US">
                <a:solidFill>
                  <a:prstClr val="black"/>
                </a:solidFill>
                <a:latin typeface="Calibri"/>
              </a:rPr>
              <a:pPr defTabSz="819937">
                <a:defRPr/>
              </a:pPr>
              <a:t>1</a:t>
            </a:fld>
            <a:endParaRPr lang="en-US" dirty="0">
              <a:solidFill>
                <a:prstClr val="black"/>
              </a:solidFill>
              <a:latin typeface="Calibri"/>
            </a:endParaRPr>
          </a:p>
        </p:txBody>
      </p:sp>
    </p:spTree>
    <p:extLst>
      <p:ext uri="{BB962C8B-B14F-4D97-AF65-F5344CB8AC3E}">
        <p14:creationId xmlns:p14="http://schemas.microsoft.com/office/powerpoint/2010/main" val="37594934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4" name="Picture 3" descr="DG_Template_Background_A4_FC.png"/>
          <p:cNvPicPr>
            <a:picLocks noChangeAspect="1"/>
          </p:cNvPicPr>
          <p:nvPr userDrawn="1"/>
        </p:nvPicPr>
        <p:blipFill rotWithShape="1">
          <a:blip r:embed="rId2" cstate="print">
            <a:extLst>
              <a:ext uri="{28A0092B-C50C-407E-A947-70E740481C1C}">
                <a14:useLocalDpi xmlns:a14="http://schemas.microsoft.com/office/drawing/2010/main" val="0"/>
              </a:ext>
            </a:extLst>
          </a:blip>
          <a:srcRect b="2111"/>
          <a:stretch/>
        </p:blipFill>
        <p:spPr>
          <a:xfrm>
            <a:off x="0" y="-1"/>
            <a:ext cx="12192000" cy="6858001"/>
          </a:xfrm>
          <a:prstGeom prst="rect">
            <a:avLst/>
          </a:prstGeom>
        </p:spPr>
      </p:pic>
      <p:sp>
        <p:nvSpPr>
          <p:cNvPr id="3" name="Picture Placeholder 9"/>
          <p:cNvSpPr>
            <a:spLocks noGrp="1"/>
          </p:cNvSpPr>
          <p:nvPr>
            <p:ph type="pic" sz="quarter" idx="11"/>
          </p:nvPr>
        </p:nvSpPr>
        <p:spPr>
          <a:xfrm>
            <a:off x="5126892" y="1374081"/>
            <a:ext cx="5825067" cy="4729446"/>
          </a:xfrm>
          <a:prstGeom prst="ellipse">
            <a:avLst/>
          </a:prstGeom>
          <a:ln w="12700">
            <a:solidFill>
              <a:schemeClr val="bg1"/>
            </a:solidFill>
          </a:ln>
        </p:spPr>
        <p:txBody>
          <a:bodyPr/>
          <a:lstStyle>
            <a:lvl1pPr marL="0" indent="0">
              <a:buNone/>
              <a:defRPr sz="1083">
                <a:solidFill>
                  <a:schemeClr val="accent4"/>
                </a:solidFill>
                <a:latin typeface="Lato" panose="020F0502020204030203" pitchFamily="34" charset="0"/>
              </a:defRPr>
            </a:lvl1pPr>
          </a:lstStyle>
          <a:p>
            <a:endParaRPr lang="en-US" dirty="0"/>
          </a:p>
        </p:txBody>
      </p:sp>
      <p:sp>
        <p:nvSpPr>
          <p:cNvPr id="5" name="Picture Placeholder 9"/>
          <p:cNvSpPr>
            <a:spLocks noGrp="1"/>
          </p:cNvSpPr>
          <p:nvPr>
            <p:ph type="pic" sz="quarter" idx="12"/>
          </p:nvPr>
        </p:nvSpPr>
        <p:spPr>
          <a:xfrm>
            <a:off x="1128889" y="4310010"/>
            <a:ext cx="2414087" cy="1960028"/>
          </a:xfrm>
          <a:prstGeom prst="ellipse">
            <a:avLst/>
          </a:prstGeom>
          <a:solidFill>
            <a:schemeClr val="bg1"/>
          </a:solidFill>
          <a:ln w="12700">
            <a:solidFill>
              <a:schemeClr val="bg1"/>
            </a:solidFill>
          </a:ln>
        </p:spPr>
        <p:txBody>
          <a:bodyPr/>
          <a:lstStyle>
            <a:lvl1pPr marL="0" indent="0">
              <a:buNone/>
              <a:defRPr sz="1083">
                <a:solidFill>
                  <a:schemeClr val="accent4"/>
                </a:solidFill>
                <a:latin typeface="Lato" panose="020F0502020204030203" pitchFamily="34" charset="0"/>
              </a:defRPr>
            </a:lvl1pPr>
          </a:lstStyle>
          <a:p>
            <a:endParaRPr lang="en-US" dirty="0"/>
          </a:p>
        </p:txBody>
      </p:sp>
    </p:spTree>
    <p:extLst>
      <p:ext uri="{BB962C8B-B14F-4D97-AF65-F5344CB8AC3E}">
        <p14:creationId xmlns:p14="http://schemas.microsoft.com/office/powerpoint/2010/main" val="2882756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 logo">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778939" y="767789"/>
            <a:ext cx="10604498" cy="511013"/>
          </a:xfrm>
          <a:prstGeom prst="rect">
            <a:avLst/>
          </a:prstGeom>
        </p:spPr>
        <p:txBody>
          <a:bodyPr lIns="0" tIns="0" rIns="0" bIns="0"/>
          <a:lstStyle>
            <a:lvl1pPr marL="0" indent="0" algn="l">
              <a:lnSpc>
                <a:spcPct val="100000"/>
              </a:lnSpc>
              <a:spcBef>
                <a:spcPts val="0"/>
              </a:spcBef>
              <a:buNone/>
              <a:defRPr sz="2383" b="0" cap="all" spc="54" baseline="0">
                <a:solidFill>
                  <a:schemeClr val="accent1"/>
                </a:solidFill>
                <a:latin typeface="Century Gothic"/>
                <a:ea typeface="Roboto" panose="02000000000000000000" pitchFamily="2" charset="0"/>
                <a:cs typeface="Century Gothic"/>
              </a:defRPr>
            </a:lvl1pPr>
          </a:lstStyle>
          <a:p>
            <a:pPr lvl="0"/>
            <a:r>
              <a:rPr lang="en-US" dirty="0"/>
              <a:t>Click to edit Master text styles</a:t>
            </a:r>
          </a:p>
        </p:txBody>
      </p:sp>
      <p:sp>
        <p:nvSpPr>
          <p:cNvPr id="2" name="Rectangle 1"/>
          <p:cNvSpPr/>
          <p:nvPr userDrawn="1"/>
        </p:nvSpPr>
        <p:spPr>
          <a:xfrm>
            <a:off x="1" y="1"/>
            <a:ext cx="135466" cy="6858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7" name="Text Placeholder 9"/>
          <p:cNvSpPr>
            <a:spLocks noGrp="1"/>
          </p:cNvSpPr>
          <p:nvPr>
            <p:ph type="body" sz="quarter" idx="24"/>
          </p:nvPr>
        </p:nvSpPr>
        <p:spPr>
          <a:xfrm>
            <a:off x="791636" y="1469308"/>
            <a:ext cx="4441457" cy="188459"/>
          </a:xfrm>
          <a:prstGeom prst="rect">
            <a:avLst/>
          </a:prstGeom>
        </p:spPr>
        <p:txBody>
          <a:bodyPr lIns="0" tIns="0" rIns="0" bIns="0"/>
          <a:lstStyle>
            <a:lvl1pPr marL="0" indent="0" algn="l">
              <a:lnSpc>
                <a:spcPts val="1300"/>
              </a:lnSpc>
              <a:spcBef>
                <a:spcPts val="0"/>
              </a:spcBef>
              <a:buNone/>
              <a:defRPr sz="1050" b="1" cap="none" spc="0" baseline="0">
                <a:solidFill>
                  <a:schemeClr val="accent4"/>
                </a:solidFill>
                <a:latin typeface="Verdana" panose="020B0604030504040204" pitchFamily="34" charset="0"/>
                <a:ea typeface="Verdana" panose="020B0604030504040204" pitchFamily="34" charset="0"/>
                <a:cs typeface="Arial"/>
              </a:defRPr>
            </a:lvl1pPr>
          </a:lstStyle>
          <a:p>
            <a:pPr lvl="0"/>
            <a:r>
              <a:rPr lang="en-US" dirty="0"/>
              <a:t>Click to edit Master text styles</a:t>
            </a:r>
          </a:p>
        </p:txBody>
      </p:sp>
      <p:pic>
        <p:nvPicPr>
          <p:cNvPr id="5" name="Picture 4" descr="DG_Logo_RGB.png">
            <a:extLst>
              <a:ext uri="{FF2B5EF4-FFF2-40B4-BE49-F238E27FC236}">
                <a16:creationId xmlns:a16="http://schemas.microsoft.com/office/drawing/2014/main" id="{AF0A525C-9E6B-4C1D-AE74-A9F73B9BFA8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2042" y="6315198"/>
            <a:ext cx="1820226" cy="413766"/>
          </a:xfrm>
          <a:prstGeom prst="rect">
            <a:avLst/>
          </a:prstGeom>
        </p:spPr>
      </p:pic>
    </p:spTree>
    <p:extLst>
      <p:ext uri="{BB962C8B-B14F-4D97-AF65-F5344CB8AC3E}">
        <p14:creationId xmlns:p14="http://schemas.microsoft.com/office/powerpoint/2010/main" val="4043595571"/>
      </p:ext>
    </p:extLst>
  </p:cSld>
  <p:clrMapOvr>
    <a:masterClrMapping/>
  </p:clrMapOvr>
  <mc:AlternateContent xmlns:mc="http://schemas.openxmlformats.org/markup-compatibility/2006" xmlns:p14="http://schemas.microsoft.com/office/powerpoint/2010/main">
    <mc:Choice Requires="p14">
      <p:transition p14:dur="0" advClick="0" advTm="3000"/>
    </mc:Choice>
    <mc:Fallback xmlns="">
      <p:transition advClick="0" advTm="3000"/>
    </mc:Fallback>
  </mc:AlternateContent>
  <p:extLst>
    <p:ext uri="{DCECCB84-F9BA-43D5-87BE-67443E8EF086}">
      <p15:sldGuideLst xmlns:p15="http://schemas.microsoft.com/office/powerpoint/2012/main">
        <p15:guide id="1" orient="horz" pos="3600">
          <p15:clr>
            <a:srgbClr val="FBAE40"/>
          </p15:clr>
        </p15:guide>
        <p15:guide id="2" pos="5833">
          <p15:clr>
            <a:srgbClr val="FBAE40"/>
          </p15:clr>
        </p15:guide>
        <p15:guide id="3" pos="405">
          <p15:clr>
            <a:srgbClr val="FBAE40"/>
          </p15:clr>
        </p15:guide>
        <p15:guide id="4" orient="horz" pos="408">
          <p15:clr>
            <a:srgbClr val="FBAE40"/>
          </p15:clr>
        </p15:guide>
        <p15:guide id="5" orient="horz" pos="129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no logo">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778939" y="767789"/>
            <a:ext cx="10604498" cy="511013"/>
          </a:xfrm>
          <a:prstGeom prst="rect">
            <a:avLst/>
          </a:prstGeom>
        </p:spPr>
        <p:txBody>
          <a:bodyPr lIns="0" tIns="0" rIns="0" bIns="0"/>
          <a:lstStyle>
            <a:lvl1pPr marL="0" indent="0" algn="l">
              <a:lnSpc>
                <a:spcPct val="100000"/>
              </a:lnSpc>
              <a:spcBef>
                <a:spcPts val="0"/>
              </a:spcBef>
              <a:buNone/>
              <a:defRPr sz="2383" b="0" cap="all" spc="54" baseline="0">
                <a:solidFill>
                  <a:schemeClr val="accent1"/>
                </a:solidFill>
                <a:latin typeface="Century Gothic"/>
                <a:ea typeface="Roboto" panose="02000000000000000000" pitchFamily="2" charset="0"/>
                <a:cs typeface="Century Gothic"/>
              </a:defRPr>
            </a:lvl1pPr>
          </a:lstStyle>
          <a:p>
            <a:pPr lvl="0"/>
            <a:r>
              <a:rPr lang="en-US" dirty="0"/>
              <a:t>Click to edit Master text styles</a:t>
            </a:r>
          </a:p>
        </p:txBody>
      </p:sp>
      <p:sp>
        <p:nvSpPr>
          <p:cNvPr id="2" name="Rectangle 1"/>
          <p:cNvSpPr/>
          <p:nvPr userDrawn="1"/>
        </p:nvSpPr>
        <p:spPr>
          <a:xfrm>
            <a:off x="1" y="1"/>
            <a:ext cx="135466" cy="6858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7" name="Text Placeholder 9"/>
          <p:cNvSpPr>
            <a:spLocks noGrp="1"/>
          </p:cNvSpPr>
          <p:nvPr>
            <p:ph type="body" sz="quarter" idx="24"/>
          </p:nvPr>
        </p:nvSpPr>
        <p:spPr>
          <a:xfrm>
            <a:off x="791636" y="1469308"/>
            <a:ext cx="4441457" cy="188459"/>
          </a:xfrm>
          <a:prstGeom prst="rect">
            <a:avLst/>
          </a:prstGeom>
        </p:spPr>
        <p:txBody>
          <a:bodyPr lIns="0" tIns="0" rIns="0" bIns="0"/>
          <a:lstStyle>
            <a:lvl1pPr marL="0" indent="0" algn="l">
              <a:lnSpc>
                <a:spcPts val="1300"/>
              </a:lnSpc>
              <a:spcBef>
                <a:spcPts val="0"/>
              </a:spcBef>
              <a:buNone/>
              <a:defRPr sz="1050" b="1" cap="none" spc="0" baseline="0">
                <a:solidFill>
                  <a:schemeClr val="accent4"/>
                </a:solidFill>
                <a:latin typeface="Verdana" panose="020B0604030504040204" pitchFamily="34" charset="0"/>
                <a:ea typeface="Verdana" panose="020B0604030504040204" pitchFamily="34" charset="0"/>
                <a:cs typeface="Arial"/>
              </a:defRPr>
            </a:lvl1pPr>
          </a:lstStyle>
          <a:p>
            <a:pPr lvl="0"/>
            <a:r>
              <a:rPr lang="en-US" dirty="0"/>
              <a:t>Click to edit Master text styles</a:t>
            </a:r>
          </a:p>
        </p:txBody>
      </p:sp>
    </p:spTree>
    <p:extLst>
      <p:ext uri="{BB962C8B-B14F-4D97-AF65-F5344CB8AC3E}">
        <p14:creationId xmlns:p14="http://schemas.microsoft.com/office/powerpoint/2010/main" val="471919937"/>
      </p:ext>
    </p:extLst>
  </p:cSld>
  <p:clrMapOvr>
    <a:masterClrMapping/>
  </p:clrMapOvr>
  <mc:AlternateContent xmlns:mc="http://schemas.openxmlformats.org/markup-compatibility/2006" xmlns:p14="http://schemas.microsoft.com/office/powerpoint/2010/main">
    <mc:Choice Requires="p14">
      <p:transition p14:dur="0" advClick="0" advTm="3000"/>
    </mc:Choice>
    <mc:Fallback xmlns="">
      <p:transition advClick="0" advTm="3000"/>
    </mc:Fallback>
  </mc:AlternateContent>
  <p:extLst>
    <p:ext uri="{DCECCB84-F9BA-43D5-87BE-67443E8EF086}">
      <p15:sldGuideLst xmlns:p15="http://schemas.microsoft.com/office/powerpoint/2012/main">
        <p15:guide id="1" orient="horz" pos="3600">
          <p15:clr>
            <a:srgbClr val="FBAE40"/>
          </p15:clr>
        </p15:guide>
        <p15:guide id="2" pos="5833">
          <p15:clr>
            <a:srgbClr val="FBAE40"/>
          </p15:clr>
        </p15:guide>
        <p15:guide id="3" pos="405">
          <p15:clr>
            <a:srgbClr val="FBAE40"/>
          </p15:clr>
        </p15:guide>
        <p15:guide id="4" orient="horz" pos="408">
          <p15:clr>
            <a:srgbClr val="FBAE40"/>
          </p15:clr>
        </p15:guide>
        <p15:guide id="5" orient="horz" pos="129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White Pag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90282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Full Color">
    <p:spTree>
      <p:nvGrpSpPr>
        <p:cNvPr id="1" name=""/>
        <p:cNvGrpSpPr/>
        <p:nvPr/>
      </p:nvGrpSpPr>
      <p:grpSpPr>
        <a:xfrm>
          <a:off x="0" y="0"/>
          <a:ext cx="0" cy="0"/>
          <a:chOff x="0" y="0"/>
          <a:chExt cx="0" cy="0"/>
        </a:xfrm>
      </p:grpSpPr>
      <p:pic>
        <p:nvPicPr>
          <p:cNvPr id="2" name="Picture 1" descr="DG_Template_Background_A4_Blank.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1023" b="1326"/>
          <a:stretch/>
        </p:blipFill>
        <p:spPr>
          <a:xfrm>
            <a:off x="1" y="0"/>
            <a:ext cx="12221695" cy="6858000"/>
          </a:xfrm>
          <a:prstGeom prst="rect">
            <a:avLst/>
          </a:prstGeom>
        </p:spPr>
      </p:pic>
    </p:spTree>
    <p:extLst>
      <p:ext uri="{BB962C8B-B14F-4D97-AF65-F5344CB8AC3E}">
        <p14:creationId xmlns:p14="http://schemas.microsoft.com/office/powerpoint/2010/main" val="4097634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mp; Content">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778941" y="767789"/>
            <a:ext cx="10604498" cy="511013"/>
          </a:xfrm>
          <a:prstGeom prst="rect">
            <a:avLst/>
          </a:prstGeom>
        </p:spPr>
        <p:txBody>
          <a:bodyPr lIns="0" tIns="0" rIns="0" bIns="0"/>
          <a:lstStyle>
            <a:lvl1pPr marL="0" indent="0" algn="l">
              <a:lnSpc>
                <a:spcPct val="100000"/>
              </a:lnSpc>
              <a:spcBef>
                <a:spcPts val="0"/>
              </a:spcBef>
              <a:buNone/>
              <a:defRPr sz="1936" b="0" cap="all" spc="44" baseline="0">
                <a:solidFill>
                  <a:schemeClr val="accent1"/>
                </a:solidFill>
                <a:latin typeface="Century Gothic"/>
                <a:ea typeface="Roboto" panose="02000000000000000000" pitchFamily="2" charset="0"/>
                <a:cs typeface="Century Gothic"/>
              </a:defRPr>
            </a:lvl1pPr>
          </a:lstStyle>
          <a:p>
            <a:pPr lvl="0"/>
            <a:r>
              <a:rPr lang="en-US" dirty="0"/>
              <a:t>Click to edit Master text styles</a:t>
            </a:r>
          </a:p>
        </p:txBody>
      </p:sp>
      <p:pic>
        <p:nvPicPr>
          <p:cNvPr id="11" name="Picture 10" descr="DG_Logo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2042" y="5937250"/>
            <a:ext cx="1820226" cy="413766"/>
          </a:xfrm>
          <a:prstGeom prst="rect">
            <a:avLst/>
          </a:prstGeom>
        </p:spPr>
      </p:pic>
      <p:sp>
        <p:nvSpPr>
          <p:cNvPr id="2" name="Rectangle 1"/>
          <p:cNvSpPr/>
          <p:nvPr userDrawn="1"/>
        </p:nvSpPr>
        <p:spPr>
          <a:xfrm>
            <a:off x="1" y="1"/>
            <a:ext cx="135466" cy="6858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63" dirty="0"/>
          </a:p>
        </p:txBody>
      </p:sp>
      <p:sp>
        <p:nvSpPr>
          <p:cNvPr id="6" name="Text Placeholder 9"/>
          <p:cNvSpPr>
            <a:spLocks noGrp="1"/>
          </p:cNvSpPr>
          <p:nvPr>
            <p:ph type="body" sz="quarter" idx="12" hasCustomPrompt="1"/>
          </p:nvPr>
        </p:nvSpPr>
        <p:spPr>
          <a:xfrm>
            <a:off x="9570918" y="6115390"/>
            <a:ext cx="1826521" cy="192281"/>
          </a:xfrm>
          <a:prstGeom prst="rect">
            <a:avLst/>
          </a:prstGeom>
        </p:spPr>
        <p:txBody>
          <a:bodyPr lIns="0" tIns="0" rIns="0" bIns="0"/>
          <a:lstStyle>
            <a:lvl1pPr marL="0" indent="0" algn="r">
              <a:lnSpc>
                <a:spcPts val="1056"/>
              </a:lnSpc>
              <a:spcBef>
                <a:spcPts val="0"/>
              </a:spcBef>
              <a:buNone/>
              <a:defRPr sz="650" b="0" cap="none" spc="0" baseline="0">
                <a:solidFill>
                  <a:schemeClr val="accent4"/>
                </a:solidFill>
                <a:latin typeface="Arial"/>
                <a:ea typeface="Roboto" panose="02000000000000000000" pitchFamily="2" charset="0"/>
                <a:cs typeface="Arial"/>
              </a:defRPr>
            </a:lvl1pPr>
          </a:lstStyle>
          <a:p>
            <a:pPr lvl="0"/>
            <a:r>
              <a:rPr lang="en-US" dirty="0"/>
              <a:t>Presentation Name | 01.01.2017</a:t>
            </a:r>
          </a:p>
        </p:txBody>
      </p:sp>
      <p:sp>
        <p:nvSpPr>
          <p:cNvPr id="7" name="Text Placeholder 9"/>
          <p:cNvSpPr>
            <a:spLocks noGrp="1"/>
          </p:cNvSpPr>
          <p:nvPr>
            <p:ph type="body" sz="quarter" idx="24"/>
          </p:nvPr>
        </p:nvSpPr>
        <p:spPr>
          <a:xfrm>
            <a:off x="791637" y="1469311"/>
            <a:ext cx="4441457" cy="188459"/>
          </a:xfrm>
          <a:prstGeom prst="rect">
            <a:avLst/>
          </a:prstGeom>
        </p:spPr>
        <p:txBody>
          <a:bodyPr lIns="0" tIns="0" rIns="0" bIns="0"/>
          <a:lstStyle>
            <a:lvl1pPr marL="0" indent="0" algn="l">
              <a:lnSpc>
                <a:spcPts val="1056"/>
              </a:lnSpc>
              <a:spcBef>
                <a:spcPts val="0"/>
              </a:spcBef>
              <a:buNone/>
              <a:defRPr sz="792" b="1" cap="none" spc="0" baseline="0">
                <a:solidFill>
                  <a:schemeClr val="accent4"/>
                </a:solidFill>
                <a:latin typeface="Arial"/>
                <a:ea typeface="Roboto" panose="02000000000000000000" pitchFamily="2" charset="0"/>
                <a:cs typeface="Arial"/>
              </a:defRPr>
            </a:lvl1pPr>
          </a:lstStyle>
          <a:p>
            <a:pPr lvl="0"/>
            <a:r>
              <a:rPr lang="en-US" dirty="0"/>
              <a:t>Click to edit Master text styles</a:t>
            </a:r>
          </a:p>
        </p:txBody>
      </p:sp>
      <p:sp>
        <p:nvSpPr>
          <p:cNvPr id="3" name="Rectangle 2"/>
          <p:cNvSpPr/>
          <p:nvPr userDrawn="1"/>
        </p:nvSpPr>
        <p:spPr>
          <a:xfrm>
            <a:off x="3740964" y="2819404"/>
            <a:ext cx="3272042" cy="2319867"/>
          </a:xfrm>
          <a:prstGeom prst="rect">
            <a:avLst/>
          </a:prstGeom>
          <a:solidFill>
            <a:schemeClr val="bg1"/>
          </a:solidFill>
          <a:ln w="79375">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63" dirty="0"/>
          </a:p>
        </p:txBody>
      </p:sp>
    </p:spTree>
    <p:extLst>
      <p:ext uri="{BB962C8B-B14F-4D97-AF65-F5344CB8AC3E}">
        <p14:creationId xmlns:p14="http://schemas.microsoft.com/office/powerpoint/2010/main" val="4278408876"/>
      </p:ext>
    </p:extLst>
  </p:cSld>
  <p:clrMapOvr>
    <a:masterClrMapping/>
  </p:clrMapOvr>
  <mc:AlternateContent xmlns:mc="http://schemas.openxmlformats.org/markup-compatibility/2006" xmlns:p14="http://schemas.microsoft.com/office/powerpoint/2010/main">
    <mc:Choice Requires="p14">
      <p:transition p14:dur="0" advClick="0" advTm="3000"/>
    </mc:Choice>
    <mc:Fallback xmlns="">
      <p:transition advClick="0" advTm="3000"/>
    </mc:Fallback>
  </mc:AlternateContent>
  <p:extLst>
    <p:ext uri="{DCECCB84-F9BA-43D5-87BE-67443E8EF086}">
      <p15:sldGuideLst xmlns:p15="http://schemas.microsoft.com/office/powerpoint/2012/main">
        <p15:guide id="1" orient="horz" pos="3600">
          <p15:clr>
            <a:srgbClr val="FBAE40"/>
          </p15:clr>
        </p15:guide>
        <p15:guide id="2" pos="5833">
          <p15:clr>
            <a:srgbClr val="FBAE40"/>
          </p15:clr>
        </p15:guide>
        <p15:guide id="3" pos="405">
          <p15:clr>
            <a:srgbClr val="FBAE40"/>
          </p15:clr>
        </p15:guide>
        <p15:guide id="4" orient="horz" pos="408">
          <p15:clr>
            <a:srgbClr val="FBAE40"/>
          </p15:clr>
        </p15:guide>
        <p15:guide id="5" orient="horz" pos="1296">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4AEB33A7-E9B1-48D1-97B9-C7564A6BC1BF}" type="datetimeFigureOut">
              <a:rPr lang="en-GB"/>
              <a:pPr>
                <a:defRPr/>
              </a:pPr>
              <a:t>14/10/2019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DD0541B-BED0-42DC-B610-3C8A8438D2FF}" type="slidenum">
              <a:rPr lang="en-GB" altLang="en-US"/>
              <a:pPr>
                <a:defRPr/>
              </a:pPr>
              <a:t>‹#›</a:t>
            </a:fld>
            <a:endParaRPr lang="en-GB" altLang="en-US"/>
          </a:p>
        </p:txBody>
      </p:sp>
    </p:spTree>
    <p:extLst>
      <p:ext uri="{BB962C8B-B14F-4D97-AF65-F5344CB8AC3E}">
        <p14:creationId xmlns:p14="http://schemas.microsoft.com/office/powerpoint/2010/main" val="1706439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6F8FA"/>
        </a:solidFill>
        <a:effectLst/>
      </p:bgPr>
    </p:bg>
    <p:spTree>
      <p:nvGrpSpPr>
        <p:cNvPr id="1" name=""/>
        <p:cNvGrpSpPr/>
        <p:nvPr/>
      </p:nvGrpSpPr>
      <p:grpSpPr>
        <a:xfrm>
          <a:off x="0" y="0"/>
          <a:ext cx="0" cy="0"/>
          <a:chOff x="0" y="0"/>
          <a:chExt cx="0" cy="0"/>
        </a:xfrm>
      </p:grpSpPr>
      <p:sp>
        <p:nvSpPr>
          <p:cNvPr id="2" name="Rectangle 1"/>
          <p:cNvSpPr/>
          <p:nvPr userDrawn="1"/>
        </p:nvSpPr>
        <p:spPr>
          <a:xfrm>
            <a:off x="0" y="0"/>
            <a:ext cx="12192000" cy="6858000"/>
          </a:xfrm>
          <a:prstGeom prst="rect">
            <a:avLst/>
          </a:prstGeom>
          <a:solidFill>
            <a:schemeClr val="bg1"/>
          </a:solidFill>
          <a:ln w="79375">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5940749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1FCDC47-1F56-48C7-A559-A9F4557BC145}"/>
              </a:ext>
            </a:extLst>
          </p:cNvPr>
          <p:cNvSpPr>
            <a:spLocks noGrp="1"/>
          </p:cNvSpPr>
          <p:nvPr>
            <p:ph type="body" sz="quarter" idx="10"/>
          </p:nvPr>
        </p:nvSpPr>
        <p:spPr>
          <a:xfrm>
            <a:off x="714142" y="483306"/>
            <a:ext cx="8568403" cy="3562221"/>
          </a:xfrm>
        </p:spPr>
        <p:txBody>
          <a:bodyPr/>
          <a:lstStyle/>
          <a:p>
            <a:r>
              <a:rPr lang="en-US" sz="6000" b="1" dirty="0"/>
              <a:t>Driving for work </a:t>
            </a:r>
          </a:p>
          <a:p>
            <a:endParaRPr lang="en-US" sz="4400" b="1" dirty="0"/>
          </a:p>
          <a:p>
            <a:endParaRPr lang="en-US" sz="4400" b="1" dirty="0"/>
          </a:p>
          <a:p>
            <a:r>
              <a:rPr lang="en-US" sz="4400" b="1" dirty="0"/>
              <a:t>Tips to keep safe this coming Winter</a:t>
            </a:r>
            <a:endParaRPr lang="en-GB" sz="4400" b="1" dirty="0"/>
          </a:p>
        </p:txBody>
      </p:sp>
    </p:spTree>
    <p:extLst>
      <p:ext uri="{BB962C8B-B14F-4D97-AF65-F5344CB8AC3E}">
        <p14:creationId xmlns:p14="http://schemas.microsoft.com/office/powerpoint/2010/main" val="1606799946"/>
      </p:ext>
    </p:extLst>
  </p:cSld>
  <p:clrMapOvr>
    <a:masterClrMapping/>
  </p:clrMapOvr>
  <mc:AlternateContent xmlns:mc="http://schemas.openxmlformats.org/markup-compatibility/2006" xmlns:p14="http://schemas.microsoft.com/office/powerpoint/2010/main">
    <mc:Choice Requires="p14">
      <p:transition p14:dur="10" advClick="0" advTm="3000"/>
    </mc:Choice>
    <mc:Fallback xmlns="">
      <p:transition advClick="0" advTm="3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EDF7899-A511-474A-A27C-15B295E09C65}"/>
              </a:ext>
            </a:extLst>
          </p:cNvPr>
          <p:cNvSpPr>
            <a:spLocks noGrp="1"/>
          </p:cNvSpPr>
          <p:nvPr>
            <p:ph type="body" sz="quarter" idx="10"/>
          </p:nvPr>
        </p:nvSpPr>
        <p:spPr>
          <a:xfrm>
            <a:off x="778939" y="767789"/>
            <a:ext cx="10604498" cy="511013"/>
          </a:xfrm>
        </p:spPr>
        <p:txBody>
          <a:bodyPr/>
          <a:lstStyle/>
          <a:p>
            <a:r>
              <a:rPr lang="en-IE" dirty="0"/>
              <a:t>Winter Driving</a:t>
            </a:r>
          </a:p>
        </p:txBody>
      </p:sp>
      <p:sp>
        <p:nvSpPr>
          <p:cNvPr id="3" name="Text Placeholder 2">
            <a:extLst>
              <a:ext uri="{FF2B5EF4-FFF2-40B4-BE49-F238E27FC236}">
                <a16:creationId xmlns:a16="http://schemas.microsoft.com/office/drawing/2014/main" id="{B5E36C04-2196-40BE-AB1C-587168856376}"/>
              </a:ext>
            </a:extLst>
          </p:cNvPr>
          <p:cNvSpPr>
            <a:spLocks noGrp="1"/>
          </p:cNvSpPr>
          <p:nvPr>
            <p:ph type="body" sz="quarter" idx="24"/>
          </p:nvPr>
        </p:nvSpPr>
        <p:spPr>
          <a:xfrm>
            <a:off x="833718" y="1434353"/>
            <a:ext cx="10841046" cy="4550811"/>
          </a:xfrm>
        </p:spPr>
        <p:txBody>
          <a:bodyPr/>
          <a:lstStyle/>
          <a:p>
            <a:pPr>
              <a:lnSpc>
                <a:spcPct val="100000"/>
              </a:lnSpc>
            </a:pPr>
            <a:r>
              <a:rPr lang="en-US" sz="1600" b="0" dirty="0">
                <a:solidFill>
                  <a:schemeClr val="tx2"/>
                </a:solidFill>
              </a:rPr>
              <a:t>Taking a number of simple precautions can ensure safety on Irish roads during winter. Don’t get caught out if severe weather hits, make the necessary checks on your vehicle now</a:t>
            </a:r>
          </a:p>
          <a:p>
            <a:pPr>
              <a:lnSpc>
                <a:spcPct val="100000"/>
              </a:lnSpc>
            </a:pPr>
            <a:r>
              <a:rPr lang="en-US" sz="1600" b="0" dirty="0">
                <a:solidFill>
                  <a:schemeClr val="tx2"/>
                </a:solidFill>
              </a:rPr>
              <a:t>There are a number of simple precautions the RSA advises for driving over the winter months:</a:t>
            </a:r>
          </a:p>
          <a:p>
            <a:pPr>
              <a:lnSpc>
                <a:spcPct val="100000"/>
              </a:lnSpc>
            </a:pPr>
            <a:endParaRPr lang="en-US" sz="1600" b="0" dirty="0">
              <a:solidFill>
                <a:schemeClr val="tx2"/>
              </a:solidFill>
            </a:endParaRPr>
          </a:p>
          <a:p>
            <a:pPr>
              <a:lnSpc>
                <a:spcPct val="100000"/>
              </a:lnSpc>
            </a:pPr>
            <a:endParaRPr lang="en-US" sz="1600" b="0" dirty="0">
              <a:solidFill>
                <a:schemeClr val="tx2"/>
              </a:solidFill>
            </a:endParaRPr>
          </a:p>
          <a:p>
            <a:pPr marL="285750" indent="-285750">
              <a:lnSpc>
                <a:spcPct val="100000"/>
              </a:lnSpc>
              <a:buFont typeface="Arial" panose="020B0604020202020204" pitchFamily="34" charset="0"/>
              <a:buChar char="•"/>
            </a:pPr>
            <a:r>
              <a:rPr lang="en-US" sz="1600" b="0" dirty="0">
                <a:solidFill>
                  <a:schemeClr val="tx2"/>
                </a:solidFill>
              </a:rPr>
              <a:t>Check your </a:t>
            </a:r>
            <a:r>
              <a:rPr lang="en-US" sz="1600" b="0" dirty="0" err="1">
                <a:solidFill>
                  <a:schemeClr val="tx2"/>
                </a:solidFill>
              </a:rPr>
              <a:t>tyres</a:t>
            </a:r>
            <a:r>
              <a:rPr lang="en-US" sz="1600" b="0" dirty="0">
                <a:solidFill>
                  <a:schemeClr val="tx2"/>
                </a:solidFill>
              </a:rPr>
              <a:t>. They are your only contact with the road. </a:t>
            </a:r>
            <a:r>
              <a:rPr lang="en-US" sz="1600" b="0" dirty="0" err="1">
                <a:solidFill>
                  <a:schemeClr val="tx2"/>
                </a:solidFill>
              </a:rPr>
              <a:t>Tyres</a:t>
            </a:r>
            <a:r>
              <a:rPr lang="en-US" sz="1600" b="0" dirty="0">
                <a:solidFill>
                  <a:schemeClr val="tx2"/>
                </a:solidFill>
              </a:rPr>
              <a:t> should be at least the minimum legal thread depth of 1.6mm but need to be changed before they get this worn. </a:t>
            </a:r>
            <a:r>
              <a:rPr lang="en-US" sz="1600" b="0" dirty="0" err="1">
                <a:solidFill>
                  <a:schemeClr val="tx2"/>
                </a:solidFill>
              </a:rPr>
              <a:t>Tyres</a:t>
            </a:r>
            <a:r>
              <a:rPr lang="en-US" sz="1600" b="0" dirty="0">
                <a:solidFill>
                  <a:schemeClr val="tx2"/>
                </a:solidFill>
              </a:rPr>
              <a:t> need to be to the correct </a:t>
            </a:r>
            <a:r>
              <a:rPr lang="en-US" sz="1600" b="0" dirty="0" err="1">
                <a:solidFill>
                  <a:schemeClr val="tx2"/>
                </a:solidFill>
              </a:rPr>
              <a:t>tyre</a:t>
            </a:r>
            <a:r>
              <a:rPr lang="en-US" sz="1600" b="0" dirty="0">
                <a:solidFill>
                  <a:schemeClr val="tx2"/>
                </a:solidFill>
              </a:rPr>
              <a:t> pressure to give the motorist the best chance in extreme conditions.  </a:t>
            </a:r>
          </a:p>
          <a:p>
            <a:pPr marL="285750" indent="-285750">
              <a:buFont typeface="Arial" panose="020B0604020202020204" pitchFamily="34" charset="0"/>
              <a:buChar char="•"/>
            </a:pPr>
            <a:endParaRPr lang="en-US" sz="1600" b="0" dirty="0">
              <a:solidFill>
                <a:schemeClr val="tx2"/>
              </a:solidFill>
            </a:endParaRPr>
          </a:p>
          <a:p>
            <a:pPr marL="285750" indent="-285750">
              <a:lnSpc>
                <a:spcPct val="100000"/>
              </a:lnSpc>
              <a:buFont typeface="Arial" panose="020B0604020202020204" pitchFamily="34" charset="0"/>
              <a:buChar char="•"/>
            </a:pPr>
            <a:endParaRPr lang="en-US" sz="1600" b="0" dirty="0">
              <a:solidFill>
                <a:schemeClr val="tx2"/>
              </a:solidFill>
            </a:endParaRPr>
          </a:p>
          <a:p>
            <a:pPr marL="285750" indent="-285750">
              <a:lnSpc>
                <a:spcPct val="100000"/>
              </a:lnSpc>
              <a:buFont typeface="Arial" panose="020B0604020202020204" pitchFamily="34" charset="0"/>
              <a:buChar char="•"/>
            </a:pPr>
            <a:r>
              <a:rPr lang="en-US" sz="1600" b="0" dirty="0">
                <a:solidFill>
                  <a:schemeClr val="tx2"/>
                </a:solidFill>
              </a:rPr>
              <a:t>Use your lights. As we come into the winter months, motorists are advised to use dipped head lights during the day so you are easily seen. Headlights and taillights should be in working order</a:t>
            </a:r>
          </a:p>
          <a:p>
            <a:pPr marL="285750" indent="-285750">
              <a:lnSpc>
                <a:spcPct val="100000"/>
              </a:lnSpc>
              <a:buFont typeface="Arial" panose="020B0604020202020204" pitchFamily="34" charset="0"/>
              <a:buChar char="•"/>
            </a:pPr>
            <a:endParaRPr lang="en-US" sz="1600" b="0" dirty="0">
              <a:solidFill>
                <a:schemeClr val="tx2"/>
              </a:solidFill>
            </a:endParaRPr>
          </a:p>
          <a:p>
            <a:pPr marL="285750" indent="-285750">
              <a:lnSpc>
                <a:spcPct val="100000"/>
              </a:lnSpc>
              <a:buFont typeface="Arial" panose="020B0604020202020204" pitchFamily="34" charset="0"/>
              <a:buChar char="•"/>
            </a:pPr>
            <a:endParaRPr lang="en-US" sz="1600" b="0" dirty="0">
              <a:solidFill>
                <a:schemeClr val="tx2"/>
              </a:solidFill>
            </a:endParaRPr>
          </a:p>
          <a:p>
            <a:pPr marL="285750" indent="-285750">
              <a:lnSpc>
                <a:spcPct val="100000"/>
              </a:lnSpc>
              <a:buFont typeface="Arial" panose="020B0604020202020204" pitchFamily="34" charset="0"/>
              <a:buChar char="•"/>
            </a:pPr>
            <a:r>
              <a:rPr lang="en-US" sz="1600" b="0" dirty="0">
                <a:solidFill>
                  <a:schemeClr val="tx2"/>
                </a:solidFill>
              </a:rPr>
              <a:t>Understand your brakes. Check your car manual and find out if your vehicle has safety assist technology such as Electronic Stability Control (ESC) or Anti-Lock Braking System (ABS). Learn how these technologies can assist your driving in harsh weather conditions.  </a:t>
            </a:r>
          </a:p>
          <a:p>
            <a:pPr marL="285750" indent="-285750">
              <a:lnSpc>
                <a:spcPct val="100000"/>
              </a:lnSpc>
              <a:buFont typeface="Arial" panose="020B0604020202020204" pitchFamily="34" charset="0"/>
              <a:buChar char="•"/>
            </a:pPr>
            <a:endParaRPr lang="en-US" sz="1600" b="0" dirty="0">
              <a:solidFill>
                <a:schemeClr val="tx2"/>
              </a:solidFill>
            </a:endParaRPr>
          </a:p>
          <a:p>
            <a:pPr marL="285750" indent="-285750">
              <a:lnSpc>
                <a:spcPct val="100000"/>
              </a:lnSpc>
              <a:buFont typeface="Arial" panose="020B0604020202020204" pitchFamily="34" charset="0"/>
              <a:buChar char="•"/>
            </a:pPr>
            <a:endParaRPr lang="en-US" sz="1600" b="0" dirty="0">
              <a:solidFill>
                <a:schemeClr val="tx2"/>
              </a:solidFill>
            </a:endParaRPr>
          </a:p>
          <a:p>
            <a:pPr marL="285750" indent="-285750">
              <a:buFont typeface="Arial" panose="020B0604020202020204" pitchFamily="34" charset="0"/>
              <a:buChar char="•"/>
            </a:pPr>
            <a:endParaRPr lang="en-IE" sz="1600" dirty="0"/>
          </a:p>
        </p:txBody>
      </p:sp>
    </p:spTree>
    <p:extLst>
      <p:ext uri="{BB962C8B-B14F-4D97-AF65-F5344CB8AC3E}">
        <p14:creationId xmlns:p14="http://schemas.microsoft.com/office/powerpoint/2010/main" val="1429496620"/>
      </p:ext>
    </p:extLst>
  </p:cSld>
  <p:clrMapOvr>
    <a:masterClrMapping/>
  </p:clrMapOvr>
  <mc:AlternateContent xmlns:mc="http://schemas.openxmlformats.org/markup-compatibility/2006" xmlns:p14="http://schemas.microsoft.com/office/powerpoint/2010/main">
    <mc:Choice Requires="p14">
      <p:transition p14:dur="0" advClick="0" advTm="3000"/>
    </mc:Choice>
    <mc:Fallback xmlns="">
      <p:transition advClick="0" advTm="3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1D3A682-FF80-4F8A-83F0-5FA200AEF8D1}"/>
              </a:ext>
            </a:extLst>
          </p:cNvPr>
          <p:cNvSpPr>
            <a:spLocks noGrp="1"/>
          </p:cNvSpPr>
          <p:nvPr>
            <p:ph type="body" sz="quarter" idx="10"/>
          </p:nvPr>
        </p:nvSpPr>
        <p:spPr/>
        <p:txBody>
          <a:bodyPr/>
          <a:lstStyle/>
          <a:p>
            <a:endParaRPr lang="en-IE"/>
          </a:p>
        </p:txBody>
      </p:sp>
      <p:sp>
        <p:nvSpPr>
          <p:cNvPr id="3" name="Text Placeholder 2">
            <a:extLst>
              <a:ext uri="{FF2B5EF4-FFF2-40B4-BE49-F238E27FC236}">
                <a16:creationId xmlns:a16="http://schemas.microsoft.com/office/drawing/2014/main" id="{C2C17F14-07C2-41E6-8403-FDB7FA305E61}"/>
              </a:ext>
            </a:extLst>
          </p:cNvPr>
          <p:cNvSpPr>
            <a:spLocks noGrp="1"/>
          </p:cNvSpPr>
          <p:nvPr>
            <p:ph type="body" sz="quarter" idx="24"/>
          </p:nvPr>
        </p:nvSpPr>
        <p:spPr>
          <a:xfrm>
            <a:off x="791636" y="1469308"/>
            <a:ext cx="11021673" cy="4765237"/>
          </a:xfrm>
        </p:spPr>
        <p:txBody>
          <a:bodyPr/>
          <a:lstStyle/>
          <a:p>
            <a:pPr marL="285750" indent="-285750">
              <a:lnSpc>
                <a:spcPct val="100000"/>
              </a:lnSpc>
              <a:buFont typeface="Arial" panose="020B0604020202020204" pitchFamily="34" charset="0"/>
              <a:buChar char="•"/>
            </a:pPr>
            <a:r>
              <a:rPr lang="en-US" sz="1600" b="0" dirty="0">
                <a:solidFill>
                  <a:schemeClr val="tx2"/>
                </a:solidFill>
              </a:rPr>
              <a:t>Understand Safe Distance. It takes longer to stop a car during the winter weather so slow down and allow extra distance between you and the car in front.  </a:t>
            </a:r>
          </a:p>
          <a:p>
            <a:pPr marL="285750" indent="-285750">
              <a:lnSpc>
                <a:spcPct val="100000"/>
              </a:lnSpc>
              <a:buFont typeface="Arial" panose="020B0604020202020204" pitchFamily="34" charset="0"/>
              <a:buChar char="•"/>
            </a:pPr>
            <a:endParaRPr lang="en-US" sz="1600" b="0" dirty="0">
              <a:solidFill>
                <a:schemeClr val="tx2"/>
              </a:solidFill>
            </a:endParaRPr>
          </a:p>
          <a:p>
            <a:pPr marL="285750" indent="-285750">
              <a:lnSpc>
                <a:spcPct val="100000"/>
              </a:lnSpc>
              <a:buFont typeface="Arial" panose="020B0604020202020204" pitchFamily="34" charset="0"/>
              <a:buChar char="•"/>
            </a:pPr>
            <a:endParaRPr lang="en-US" sz="1600" b="0" dirty="0">
              <a:solidFill>
                <a:schemeClr val="tx2"/>
              </a:solidFill>
            </a:endParaRPr>
          </a:p>
          <a:p>
            <a:pPr marL="285750" indent="-285750">
              <a:lnSpc>
                <a:spcPct val="100000"/>
              </a:lnSpc>
              <a:buFont typeface="Arial" panose="020B0604020202020204" pitchFamily="34" charset="0"/>
              <a:buChar char="•"/>
            </a:pPr>
            <a:r>
              <a:rPr lang="en-US" sz="1600" b="0" dirty="0">
                <a:solidFill>
                  <a:schemeClr val="tx2"/>
                </a:solidFill>
              </a:rPr>
              <a:t>Make sure you can clearly see. All too often motorists do not de-fog or de-ice windows and mirrors which can compromise visibility. This winter ensure windows and mirrors are clear, and carry a </a:t>
            </a:r>
            <a:r>
              <a:rPr lang="en-US" sz="1600" b="0" dirty="0" err="1">
                <a:solidFill>
                  <a:schemeClr val="tx2"/>
                </a:solidFill>
              </a:rPr>
              <a:t>de-icer</a:t>
            </a:r>
            <a:r>
              <a:rPr lang="en-US" sz="1600" b="0" dirty="0">
                <a:solidFill>
                  <a:schemeClr val="tx2"/>
                </a:solidFill>
              </a:rPr>
              <a:t> and screen scraper. Do not use boiling water as this can crack the windscreen.  </a:t>
            </a:r>
          </a:p>
          <a:p>
            <a:pPr>
              <a:lnSpc>
                <a:spcPct val="100000"/>
              </a:lnSpc>
            </a:pPr>
            <a:endParaRPr lang="en-US" sz="1600" b="0" dirty="0">
              <a:solidFill>
                <a:schemeClr val="tx2"/>
              </a:solidFill>
            </a:endParaRPr>
          </a:p>
          <a:p>
            <a:pPr marL="285750" indent="-285750">
              <a:lnSpc>
                <a:spcPct val="100000"/>
              </a:lnSpc>
              <a:buFont typeface="Arial" panose="020B0604020202020204" pitchFamily="34" charset="0"/>
              <a:buChar char="•"/>
            </a:pPr>
            <a:endParaRPr lang="en-US" sz="1600" b="0" dirty="0">
              <a:solidFill>
                <a:schemeClr val="tx2"/>
              </a:solidFill>
            </a:endParaRPr>
          </a:p>
          <a:p>
            <a:pPr marL="285750" indent="-285750">
              <a:lnSpc>
                <a:spcPct val="100000"/>
              </a:lnSpc>
              <a:buFont typeface="Arial" panose="020B0604020202020204" pitchFamily="34" charset="0"/>
              <a:buChar char="•"/>
            </a:pPr>
            <a:r>
              <a:rPr lang="en-US" sz="1600" b="0" dirty="0">
                <a:solidFill>
                  <a:schemeClr val="tx2"/>
                </a:solidFill>
              </a:rPr>
              <a:t>Beware of “Black Ice”. Black Ice is one of winter’s biggest hazards as it is difficult to see. Watch out for sheltered/ shaded areas on roads, under trees and near high walls.  </a:t>
            </a:r>
          </a:p>
          <a:p>
            <a:pPr>
              <a:lnSpc>
                <a:spcPct val="100000"/>
              </a:lnSpc>
            </a:pPr>
            <a:r>
              <a:rPr lang="en-US" sz="1600" b="0" dirty="0">
                <a:solidFill>
                  <a:schemeClr val="tx2"/>
                </a:solidFill>
              </a:rPr>
              <a:t> </a:t>
            </a:r>
          </a:p>
          <a:p>
            <a:pPr>
              <a:lnSpc>
                <a:spcPct val="100000"/>
              </a:lnSpc>
            </a:pPr>
            <a:endParaRPr lang="en-US" sz="1600" b="0" dirty="0">
              <a:solidFill>
                <a:schemeClr val="tx2"/>
              </a:solidFill>
            </a:endParaRPr>
          </a:p>
          <a:p>
            <a:pPr marL="285750" indent="-285750">
              <a:lnSpc>
                <a:spcPct val="100000"/>
              </a:lnSpc>
              <a:buFont typeface="Arial" panose="020B0604020202020204" pitchFamily="34" charset="0"/>
              <a:buChar char="•"/>
            </a:pPr>
            <a:r>
              <a:rPr lang="en-US" sz="1600" b="0" dirty="0">
                <a:solidFill>
                  <a:schemeClr val="tx2"/>
                </a:solidFill>
              </a:rPr>
              <a:t>Be prepared. During these winter months it is advised that motorists carry a number of essentials in the boot of their car.  1) High visibility vest  </a:t>
            </a:r>
          </a:p>
          <a:p>
            <a:pPr>
              <a:lnSpc>
                <a:spcPct val="100000"/>
              </a:lnSpc>
            </a:pPr>
            <a:r>
              <a:rPr lang="en-US" sz="1600" b="0" dirty="0">
                <a:solidFill>
                  <a:schemeClr val="tx2"/>
                </a:solidFill>
              </a:rPr>
              <a:t>                              2) Spare fuel  </a:t>
            </a:r>
          </a:p>
          <a:p>
            <a:pPr>
              <a:lnSpc>
                <a:spcPct val="100000"/>
              </a:lnSpc>
            </a:pPr>
            <a:r>
              <a:rPr lang="en-US" sz="1600" b="0" dirty="0">
                <a:solidFill>
                  <a:schemeClr val="tx2"/>
                </a:solidFill>
              </a:rPr>
              <a:t>                              3) Appropriate footwear in case you need to leave your vehicle e.g. boots                            </a:t>
            </a:r>
          </a:p>
          <a:p>
            <a:pPr>
              <a:lnSpc>
                <a:spcPct val="100000"/>
              </a:lnSpc>
            </a:pPr>
            <a:r>
              <a:rPr lang="en-US" sz="1600" b="0" dirty="0">
                <a:solidFill>
                  <a:schemeClr val="tx2"/>
                </a:solidFill>
              </a:rPr>
              <a:t>                              4) A hazard warning triangle  </a:t>
            </a:r>
          </a:p>
          <a:p>
            <a:pPr>
              <a:lnSpc>
                <a:spcPct val="100000"/>
              </a:lnSpc>
            </a:pPr>
            <a:r>
              <a:rPr lang="en-US" sz="1600" b="0" dirty="0">
                <a:solidFill>
                  <a:schemeClr val="tx2"/>
                </a:solidFill>
              </a:rPr>
              <a:t>           </a:t>
            </a:r>
            <a:endParaRPr lang="en-IE" dirty="0"/>
          </a:p>
        </p:txBody>
      </p:sp>
    </p:spTree>
    <p:extLst>
      <p:ext uri="{BB962C8B-B14F-4D97-AF65-F5344CB8AC3E}">
        <p14:creationId xmlns:p14="http://schemas.microsoft.com/office/powerpoint/2010/main" val="1968535554"/>
      </p:ext>
    </p:extLst>
  </p:cSld>
  <p:clrMapOvr>
    <a:masterClrMapping/>
  </p:clrMapOvr>
  <mc:AlternateContent xmlns:mc="http://schemas.openxmlformats.org/markup-compatibility/2006" xmlns:p14="http://schemas.microsoft.com/office/powerpoint/2010/main">
    <mc:Choice Requires="p14">
      <p:transition p14:dur="0" advClick="0" advTm="3000"/>
    </mc:Choice>
    <mc:Fallback xmlns="">
      <p:transition advClick="0" advTm="3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C9DB079-AB25-4530-9F4A-925EB8A6E578}"/>
              </a:ext>
            </a:extLst>
          </p:cNvPr>
          <p:cNvSpPr>
            <a:spLocks noGrp="1"/>
          </p:cNvSpPr>
          <p:nvPr>
            <p:ph type="body" sz="quarter" idx="10"/>
          </p:nvPr>
        </p:nvSpPr>
        <p:spPr/>
        <p:txBody>
          <a:bodyPr/>
          <a:lstStyle/>
          <a:p>
            <a:r>
              <a:rPr lang="en-IE" dirty="0"/>
              <a:t>Winter Driving</a:t>
            </a:r>
          </a:p>
        </p:txBody>
      </p:sp>
      <p:sp>
        <p:nvSpPr>
          <p:cNvPr id="3" name="Text Placeholder 2">
            <a:extLst>
              <a:ext uri="{FF2B5EF4-FFF2-40B4-BE49-F238E27FC236}">
                <a16:creationId xmlns:a16="http://schemas.microsoft.com/office/drawing/2014/main" id="{86107EAC-C0E1-4298-9B66-A3F3CF6FAAC0}"/>
              </a:ext>
            </a:extLst>
          </p:cNvPr>
          <p:cNvSpPr>
            <a:spLocks noGrp="1"/>
          </p:cNvSpPr>
          <p:nvPr>
            <p:ph type="body" sz="quarter" idx="24"/>
          </p:nvPr>
        </p:nvSpPr>
        <p:spPr>
          <a:xfrm>
            <a:off x="791636" y="1469308"/>
            <a:ext cx="10873891" cy="4700583"/>
          </a:xfrm>
        </p:spPr>
        <p:txBody>
          <a:bodyPr/>
          <a:lstStyle/>
          <a:p>
            <a:pPr>
              <a:lnSpc>
                <a:spcPct val="100000"/>
              </a:lnSpc>
            </a:pPr>
            <a:r>
              <a:rPr lang="en-US" sz="1600" b="0" dirty="0">
                <a:solidFill>
                  <a:schemeClr val="tx2"/>
                </a:solidFill>
              </a:rPr>
              <a:t>           5) Spare wheel (Check that your spare wheel is in good condition and is fully inflated.  Some cars may have an inflation repair kit instead of a spare wheel.  Make sure that you know how to use it.) </a:t>
            </a:r>
          </a:p>
          <a:p>
            <a:pPr>
              <a:lnSpc>
                <a:spcPct val="100000"/>
              </a:lnSpc>
            </a:pPr>
            <a:r>
              <a:rPr lang="en-US" sz="1600" b="0" dirty="0">
                <a:solidFill>
                  <a:schemeClr val="tx2"/>
                </a:solidFill>
              </a:rPr>
              <a:t>           6) Tow Rope  </a:t>
            </a:r>
          </a:p>
          <a:p>
            <a:pPr>
              <a:lnSpc>
                <a:spcPct val="100000"/>
              </a:lnSpc>
            </a:pPr>
            <a:r>
              <a:rPr lang="en-US" sz="1600" b="0" dirty="0">
                <a:solidFill>
                  <a:schemeClr val="tx2"/>
                </a:solidFill>
              </a:rPr>
              <a:t>           7) A shovel  </a:t>
            </a:r>
          </a:p>
          <a:p>
            <a:pPr>
              <a:lnSpc>
                <a:spcPct val="100000"/>
              </a:lnSpc>
            </a:pPr>
            <a:r>
              <a:rPr lang="en-US" sz="1600" b="0" dirty="0">
                <a:solidFill>
                  <a:schemeClr val="tx2"/>
                </a:solidFill>
              </a:rPr>
              <a:t>           8) De-icing equipment (for glass and door locks)  </a:t>
            </a:r>
          </a:p>
          <a:p>
            <a:pPr>
              <a:lnSpc>
                <a:spcPct val="100000"/>
              </a:lnSpc>
            </a:pPr>
            <a:r>
              <a:rPr lang="en-US" sz="1600" b="0" dirty="0">
                <a:solidFill>
                  <a:schemeClr val="tx2"/>
                </a:solidFill>
              </a:rPr>
              <a:t>           9) Spare bulbs  </a:t>
            </a:r>
          </a:p>
          <a:p>
            <a:pPr>
              <a:lnSpc>
                <a:spcPct val="100000"/>
              </a:lnSpc>
            </a:pPr>
            <a:r>
              <a:rPr lang="en-US" sz="1600" b="0" dirty="0">
                <a:solidFill>
                  <a:schemeClr val="tx2"/>
                </a:solidFill>
              </a:rPr>
              <a:t>         10) First aid kit  </a:t>
            </a:r>
          </a:p>
          <a:p>
            <a:pPr>
              <a:lnSpc>
                <a:spcPct val="100000"/>
              </a:lnSpc>
            </a:pPr>
            <a:r>
              <a:rPr lang="en-US" sz="1600" b="0" dirty="0">
                <a:solidFill>
                  <a:schemeClr val="tx2"/>
                </a:solidFill>
              </a:rPr>
              <a:t>         11) A fire extinguisher  </a:t>
            </a:r>
          </a:p>
          <a:p>
            <a:pPr>
              <a:lnSpc>
                <a:spcPct val="100000"/>
              </a:lnSpc>
            </a:pPr>
            <a:r>
              <a:rPr lang="en-US" sz="1600" b="0" dirty="0">
                <a:solidFill>
                  <a:schemeClr val="tx2"/>
                </a:solidFill>
              </a:rPr>
              <a:t>         12) A working torch </a:t>
            </a:r>
          </a:p>
          <a:p>
            <a:pPr>
              <a:lnSpc>
                <a:spcPct val="100000"/>
              </a:lnSpc>
            </a:pPr>
            <a:r>
              <a:rPr lang="en-US" sz="1600" b="0" dirty="0">
                <a:solidFill>
                  <a:schemeClr val="tx2"/>
                </a:solidFill>
              </a:rPr>
              <a:t>         13) A car blanket, additional clothing &amp; some food and water </a:t>
            </a:r>
          </a:p>
          <a:p>
            <a:pPr>
              <a:lnSpc>
                <a:spcPct val="100000"/>
              </a:lnSpc>
            </a:pPr>
            <a:endParaRPr lang="en-US" sz="1600" b="0" dirty="0">
              <a:solidFill>
                <a:schemeClr val="tx2"/>
              </a:solidFill>
            </a:endParaRPr>
          </a:p>
          <a:p>
            <a:pPr marL="285750" indent="-285750">
              <a:lnSpc>
                <a:spcPct val="100000"/>
              </a:lnSpc>
              <a:buFont typeface="Arial" panose="020B0604020202020204" pitchFamily="34" charset="0"/>
              <a:buChar char="•"/>
            </a:pPr>
            <a:r>
              <a:rPr lang="en-US" sz="1600" b="0" dirty="0">
                <a:solidFill>
                  <a:schemeClr val="tx2"/>
                </a:solidFill>
              </a:rPr>
              <a:t>Know what to do in the event of a breakdown. Drivers need to ensure their vehicle is well in off the road so as not to obstruct other vehicles. The driver should also put on their hazard warning lights. If the vehicle breaks down on the motorway pull in as far as you can, alerting traffic behind you with hazard lights. The driver should leave their vehicle, get behind the barrier (on the embankment) and call the Gardaí, on their mobile phone or roadside telephone.  </a:t>
            </a:r>
          </a:p>
          <a:p>
            <a:pPr marL="285750" indent="-285750">
              <a:lnSpc>
                <a:spcPct val="100000"/>
              </a:lnSpc>
              <a:buFont typeface="Arial" panose="020B0604020202020204" pitchFamily="34" charset="0"/>
              <a:buChar char="•"/>
            </a:pPr>
            <a:endParaRPr lang="en-US" sz="1600" b="0" dirty="0">
              <a:solidFill>
                <a:schemeClr val="tx2"/>
              </a:solidFill>
            </a:endParaRPr>
          </a:p>
          <a:p>
            <a:pPr marL="285750" indent="-285750">
              <a:lnSpc>
                <a:spcPct val="100000"/>
              </a:lnSpc>
              <a:buFont typeface="Arial" panose="020B0604020202020204" pitchFamily="34" charset="0"/>
              <a:buChar char="•"/>
            </a:pPr>
            <a:r>
              <a:rPr lang="en-US" sz="1600" b="0" dirty="0">
                <a:solidFill>
                  <a:schemeClr val="tx2"/>
                </a:solidFill>
              </a:rPr>
              <a:t>Keep up to date. Listen to local weather and traffic reports. Pay heed to the weather warnings alerting drivers of unsafe and dangerous driving conditions. </a:t>
            </a:r>
          </a:p>
          <a:p>
            <a:endParaRPr lang="en-IE" dirty="0"/>
          </a:p>
        </p:txBody>
      </p:sp>
    </p:spTree>
    <p:extLst>
      <p:ext uri="{BB962C8B-B14F-4D97-AF65-F5344CB8AC3E}">
        <p14:creationId xmlns:p14="http://schemas.microsoft.com/office/powerpoint/2010/main" val="2161564325"/>
      </p:ext>
    </p:extLst>
  </p:cSld>
  <p:clrMapOvr>
    <a:masterClrMapping/>
  </p:clrMapOvr>
  <mc:AlternateContent xmlns:mc="http://schemas.openxmlformats.org/markup-compatibility/2006" xmlns:p14="http://schemas.microsoft.com/office/powerpoint/2010/main">
    <mc:Choice Requires="p14">
      <p:transition p14:dur="0" advClick="0" advTm="3000"/>
    </mc:Choice>
    <mc:Fallback xmlns="">
      <p:transition advClick="0" advTm="3000"/>
    </mc:Fallback>
  </mc:AlternateContent>
</p:sld>
</file>

<file path=ppt/theme/theme1.xml><?xml version="1.0" encoding="utf-8"?>
<a:theme xmlns:a="http://schemas.openxmlformats.org/drawingml/2006/main" name="1_Office Theme">
  <a:themeElements>
    <a:clrScheme name="DG">
      <a:dk1>
        <a:srgbClr val="2E3947"/>
      </a:dk1>
      <a:lt1>
        <a:srgbClr val="FFFFFF"/>
      </a:lt1>
      <a:dk2>
        <a:srgbClr val="202020"/>
      </a:dk2>
      <a:lt2>
        <a:srgbClr val="FFFFFF"/>
      </a:lt2>
      <a:accent1>
        <a:srgbClr val="88141A"/>
      </a:accent1>
      <a:accent2>
        <a:srgbClr val="88141A"/>
      </a:accent2>
      <a:accent3>
        <a:srgbClr val="C7C8C6"/>
      </a:accent3>
      <a:accent4>
        <a:srgbClr val="616261"/>
      </a:accent4>
      <a:accent5>
        <a:srgbClr val="1B825F"/>
      </a:accent5>
      <a:accent6>
        <a:srgbClr val="C77B25"/>
      </a:accent6>
      <a:hlink>
        <a:srgbClr val="12314C"/>
      </a:hlink>
      <a:folHlink>
        <a:srgbClr val="BFBFBF"/>
      </a:folHlink>
    </a:clrScheme>
    <a:fontScheme name="DG FONT">
      <a:majorFont>
        <a:latin typeface="Century Gothic"/>
        <a:ea typeface=""/>
        <a:cs typeface=""/>
      </a:majorFont>
      <a:minorFont>
        <a:latin typeface="Verdan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79375">
          <a:solidFill>
            <a:schemeClr val="accent3"/>
          </a:solid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TotalTime>
  <Words>625</Words>
  <Application>Microsoft Office PowerPoint</Application>
  <PresentationFormat>Widescreen</PresentationFormat>
  <Paragraphs>48</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Century Gothic</vt:lpstr>
      <vt:lpstr>Lato</vt:lpstr>
      <vt:lpstr>Verdana</vt:lpstr>
      <vt:lpstr>1_Office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Zoee Heathcote</dc:creator>
  <cp:lastModifiedBy>rebecca hughes</cp:lastModifiedBy>
  <cp:revision>12</cp:revision>
  <cp:lastPrinted>2019-10-14T11:37:33Z</cp:lastPrinted>
  <dcterms:created xsi:type="dcterms:W3CDTF">2019-10-09T12:45:31Z</dcterms:created>
  <dcterms:modified xsi:type="dcterms:W3CDTF">2019-10-14T12:32:24Z</dcterms:modified>
</cp:coreProperties>
</file>