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394" r:id="rId2"/>
    <p:sldId id="517" r:id="rId3"/>
    <p:sldId id="518" r:id="rId4"/>
    <p:sldId id="519" r:id="rId5"/>
    <p:sldId id="521" r:id="rId6"/>
    <p:sldId id="520" r:id="rId7"/>
    <p:sldId id="522" r:id="rId8"/>
    <p:sldId id="523" r:id="rId9"/>
    <p:sldId id="524" r:id="rId10"/>
    <p:sldId id="525" r:id="rId11"/>
    <p:sldId id="526" r:id="rId12"/>
    <p:sldId id="527" r:id="rId13"/>
    <p:sldId id="528" r:id="rId14"/>
    <p:sldId id="529" r:id="rId15"/>
    <p:sldId id="530" r:id="rId16"/>
    <p:sldId id="533" r:id="rId17"/>
    <p:sldId id="531" r:id="rId18"/>
    <p:sldId id="532" r:id="rId19"/>
    <p:sldId id="26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250" autoAdjust="0"/>
    <p:restoredTop sz="94291" autoAdjust="0"/>
  </p:normalViewPr>
  <p:slideViewPr>
    <p:cSldViewPr snapToGrid="0">
      <p:cViewPr varScale="1">
        <p:scale>
          <a:sx n="110" d="100"/>
          <a:sy n="110" d="100"/>
        </p:scale>
        <p:origin x="768" y="10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46DB04-2308-4A8B-98AD-69D49EF18A38}" type="datetimeFigureOut">
              <a:rPr lang="en-GB" smtClean="0"/>
              <a:t>21/10/2020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2E1A3A-4DDA-40AF-BA4F-3A201A37F686}" type="slidenum">
              <a:rPr lang="en-GB" smtClean="0"/>
              <a:t>‹#›</a:t>
            </a:fld>
            <a:endParaRPr lang="en-GB"/>
          </a:p>
        </p:txBody>
      </p:sp>
    </p:spTree>
    <p:extLst>
      <p:ext uri="{BB962C8B-B14F-4D97-AF65-F5344CB8AC3E}">
        <p14:creationId xmlns:p14="http://schemas.microsoft.com/office/powerpoint/2010/main" val="3911297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consequences of this</a:t>
            </a:r>
          </a:p>
          <a:p>
            <a:pPr marL="285750" indent="-285750">
              <a:buFont typeface="Arial" panose="020B0604020202020204" pitchFamily="34" charset="0"/>
              <a:buChar char="•"/>
            </a:pPr>
            <a:r>
              <a:rPr lang="en-US" dirty="0"/>
              <a:t>Arc flash hotter than the sun – 20,000 degrees</a:t>
            </a:r>
            <a:endParaRPr lang="en-GB" dirty="0"/>
          </a:p>
        </p:txBody>
      </p:sp>
      <p:sp>
        <p:nvSpPr>
          <p:cNvPr id="4" name="Slide Number Placeholder 3"/>
          <p:cNvSpPr>
            <a:spLocks noGrp="1"/>
          </p:cNvSpPr>
          <p:nvPr>
            <p:ph type="sldNum" sz="quarter" idx="5"/>
          </p:nvPr>
        </p:nvSpPr>
        <p:spPr/>
        <p:txBody>
          <a:bodyPr/>
          <a:lstStyle/>
          <a:p>
            <a:pPr marL="0" marR="0" lvl="0" indent="0" algn="r" defTabSz="804649" rtl="0" eaLnBrk="1" fontAlgn="auto" latinLnBrk="0" hangingPunct="1">
              <a:lnSpc>
                <a:spcPct val="100000"/>
              </a:lnSpc>
              <a:spcBef>
                <a:spcPts val="0"/>
              </a:spcBef>
              <a:spcAft>
                <a:spcPts val="0"/>
              </a:spcAft>
              <a:buClrTx/>
              <a:buSzTx/>
              <a:buFontTx/>
              <a:buNone/>
              <a:tabLst/>
              <a:defRPr/>
            </a:pPr>
            <a:fld id="{FA5D1758-ED3D-4611-B861-63A1DF0322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04649"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9493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consequences of this</a:t>
            </a:r>
          </a:p>
          <a:p>
            <a:pPr marL="285750" indent="-285750">
              <a:buFont typeface="Arial" panose="020B0604020202020204" pitchFamily="34" charset="0"/>
              <a:buChar char="•"/>
            </a:pPr>
            <a:r>
              <a:rPr lang="en-US" dirty="0"/>
              <a:t>Arc flash hotter than the sun – 20,000 degrees</a:t>
            </a:r>
            <a:endParaRPr lang="en-GB" dirty="0"/>
          </a:p>
        </p:txBody>
      </p:sp>
      <p:sp>
        <p:nvSpPr>
          <p:cNvPr id="4" name="Slide Number Placeholder 3"/>
          <p:cNvSpPr>
            <a:spLocks noGrp="1"/>
          </p:cNvSpPr>
          <p:nvPr>
            <p:ph type="sldNum" sz="quarter" idx="5"/>
          </p:nvPr>
        </p:nvSpPr>
        <p:spPr/>
        <p:txBody>
          <a:bodyPr/>
          <a:lstStyle/>
          <a:p>
            <a:pPr marL="0" marR="0" lvl="0" indent="0" algn="r" defTabSz="804649" rtl="0" eaLnBrk="1" fontAlgn="auto" latinLnBrk="0" hangingPunct="1">
              <a:lnSpc>
                <a:spcPct val="100000"/>
              </a:lnSpc>
              <a:spcBef>
                <a:spcPts val="0"/>
              </a:spcBef>
              <a:spcAft>
                <a:spcPts val="0"/>
              </a:spcAft>
              <a:buClrTx/>
              <a:buSzTx/>
              <a:buFontTx/>
              <a:buNone/>
              <a:tabLst/>
              <a:defRPr/>
            </a:pPr>
            <a:fld id="{FA5D1758-ED3D-4611-B861-63A1DF0322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04649"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9958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consequences of this</a:t>
            </a:r>
          </a:p>
          <a:p>
            <a:pPr marL="285750" indent="-285750">
              <a:buFont typeface="Arial" panose="020B0604020202020204" pitchFamily="34" charset="0"/>
              <a:buChar char="•"/>
            </a:pPr>
            <a:r>
              <a:rPr lang="en-US" dirty="0"/>
              <a:t>Arc flash hotter than the sun – 20,000 degrees</a:t>
            </a:r>
            <a:endParaRPr lang="en-GB" dirty="0"/>
          </a:p>
        </p:txBody>
      </p:sp>
      <p:sp>
        <p:nvSpPr>
          <p:cNvPr id="4" name="Slide Number Placeholder 3"/>
          <p:cNvSpPr>
            <a:spLocks noGrp="1"/>
          </p:cNvSpPr>
          <p:nvPr>
            <p:ph type="sldNum" sz="quarter" idx="5"/>
          </p:nvPr>
        </p:nvSpPr>
        <p:spPr/>
        <p:txBody>
          <a:bodyPr/>
          <a:lstStyle/>
          <a:p>
            <a:pPr marL="0" marR="0" lvl="0" indent="0" algn="r" defTabSz="804649" rtl="0" eaLnBrk="1" fontAlgn="auto" latinLnBrk="0" hangingPunct="1">
              <a:lnSpc>
                <a:spcPct val="100000"/>
              </a:lnSpc>
              <a:spcBef>
                <a:spcPts val="0"/>
              </a:spcBef>
              <a:spcAft>
                <a:spcPts val="0"/>
              </a:spcAft>
              <a:buClrTx/>
              <a:buSzTx/>
              <a:buFontTx/>
              <a:buNone/>
              <a:tabLst/>
              <a:defRPr/>
            </a:pPr>
            <a:fld id="{FA5D1758-ED3D-4611-B861-63A1DF0322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04649"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2301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consequences of this</a:t>
            </a:r>
          </a:p>
          <a:p>
            <a:pPr marL="285750" indent="-285750">
              <a:buFont typeface="Arial" panose="020B0604020202020204" pitchFamily="34" charset="0"/>
              <a:buChar char="•"/>
            </a:pPr>
            <a:r>
              <a:rPr lang="en-US" dirty="0"/>
              <a:t>Arc flash hotter than the sun – 20,000 degrees</a:t>
            </a:r>
            <a:endParaRPr lang="en-GB" dirty="0"/>
          </a:p>
        </p:txBody>
      </p:sp>
      <p:sp>
        <p:nvSpPr>
          <p:cNvPr id="4" name="Slide Number Placeholder 3"/>
          <p:cNvSpPr>
            <a:spLocks noGrp="1"/>
          </p:cNvSpPr>
          <p:nvPr>
            <p:ph type="sldNum" sz="quarter" idx="5"/>
          </p:nvPr>
        </p:nvSpPr>
        <p:spPr/>
        <p:txBody>
          <a:bodyPr/>
          <a:lstStyle/>
          <a:p>
            <a:pPr marL="0" marR="0" lvl="0" indent="0" algn="r" defTabSz="804649" rtl="0" eaLnBrk="1" fontAlgn="auto" latinLnBrk="0" hangingPunct="1">
              <a:lnSpc>
                <a:spcPct val="100000"/>
              </a:lnSpc>
              <a:spcBef>
                <a:spcPts val="0"/>
              </a:spcBef>
              <a:spcAft>
                <a:spcPts val="0"/>
              </a:spcAft>
              <a:buClrTx/>
              <a:buSzTx/>
              <a:buFontTx/>
              <a:buNone/>
              <a:tabLst/>
              <a:defRPr/>
            </a:pPr>
            <a:fld id="{FA5D1758-ED3D-4611-B861-63A1DF0322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04649"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8222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consequences of this</a:t>
            </a:r>
          </a:p>
          <a:p>
            <a:pPr marL="285750" indent="-285750">
              <a:buFont typeface="Arial" panose="020B0604020202020204" pitchFamily="34" charset="0"/>
              <a:buChar char="•"/>
            </a:pPr>
            <a:r>
              <a:rPr lang="en-US" dirty="0"/>
              <a:t>Arc flash hotter than the sun – 20,000 degrees</a:t>
            </a:r>
            <a:endParaRPr lang="en-GB" dirty="0"/>
          </a:p>
        </p:txBody>
      </p:sp>
      <p:sp>
        <p:nvSpPr>
          <p:cNvPr id="4" name="Slide Number Placeholder 3"/>
          <p:cNvSpPr>
            <a:spLocks noGrp="1"/>
          </p:cNvSpPr>
          <p:nvPr>
            <p:ph type="sldNum" sz="quarter" idx="5"/>
          </p:nvPr>
        </p:nvSpPr>
        <p:spPr/>
        <p:txBody>
          <a:bodyPr/>
          <a:lstStyle/>
          <a:p>
            <a:pPr marL="0" marR="0" lvl="0" indent="0" algn="r" defTabSz="804649" rtl="0" eaLnBrk="1" fontAlgn="auto" latinLnBrk="0" hangingPunct="1">
              <a:lnSpc>
                <a:spcPct val="100000"/>
              </a:lnSpc>
              <a:spcBef>
                <a:spcPts val="0"/>
              </a:spcBef>
              <a:spcAft>
                <a:spcPts val="0"/>
              </a:spcAft>
              <a:buClrTx/>
              <a:buSzTx/>
              <a:buFontTx/>
              <a:buNone/>
              <a:tabLst/>
              <a:defRPr/>
            </a:pPr>
            <a:fld id="{FA5D1758-ED3D-4611-B861-63A1DF0322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04649"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9236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consequences of this</a:t>
            </a:r>
          </a:p>
          <a:p>
            <a:pPr marL="285750" indent="-285750">
              <a:buFont typeface="Arial" panose="020B0604020202020204" pitchFamily="34" charset="0"/>
              <a:buChar char="•"/>
            </a:pPr>
            <a:r>
              <a:rPr lang="en-US" dirty="0"/>
              <a:t>Arc flash hotter than the sun – 20,000 degrees</a:t>
            </a:r>
            <a:endParaRPr lang="en-GB" dirty="0"/>
          </a:p>
        </p:txBody>
      </p:sp>
      <p:sp>
        <p:nvSpPr>
          <p:cNvPr id="4" name="Slide Number Placeholder 3"/>
          <p:cNvSpPr>
            <a:spLocks noGrp="1"/>
          </p:cNvSpPr>
          <p:nvPr>
            <p:ph type="sldNum" sz="quarter" idx="5"/>
          </p:nvPr>
        </p:nvSpPr>
        <p:spPr/>
        <p:txBody>
          <a:bodyPr/>
          <a:lstStyle/>
          <a:p>
            <a:pPr marL="0" marR="0" lvl="0" indent="0" algn="r" defTabSz="804649" rtl="0" eaLnBrk="1" fontAlgn="auto" latinLnBrk="0" hangingPunct="1">
              <a:lnSpc>
                <a:spcPct val="100000"/>
              </a:lnSpc>
              <a:spcBef>
                <a:spcPts val="0"/>
              </a:spcBef>
              <a:spcAft>
                <a:spcPts val="0"/>
              </a:spcAft>
              <a:buClrTx/>
              <a:buSzTx/>
              <a:buFontTx/>
              <a:buNone/>
              <a:tabLst/>
              <a:defRPr/>
            </a:pPr>
            <a:fld id="{FA5D1758-ED3D-4611-B861-63A1DF0322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04649"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174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consequences of this</a:t>
            </a:r>
          </a:p>
          <a:p>
            <a:pPr marL="285750" indent="-285750">
              <a:buFont typeface="Arial" panose="020B0604020202020204" pitchFamily="34" charset="0"/>
              <a:buChar char="•"/>
            </a:pPr>
            <a:r>
              <a:rPr lang="en-US" dirty="0"/>
              <a:t>Arc flash hotter than the sun – 20,000 degrees</a:t>
            </a:r>
            <a:endParaRPr lang="en-GB" dirty="0"/>
          </a:p>
        </p:txBody>
      </p:sp>
      <p:sp>
        <p:nvSpPr>
          <p:cNvPr id="4" name="Slide Number Placeholder 3"/>
          <p:cNvSpPr>
            <a:spLocks noGrp="1"/>
          </p:cNvSpPr>
          <p:nvPr>
            <p:ph type="sldNum" sz="quarter" idx="5"/>
          </p:nvPr>
        </p:nvSpPr>
        <p:spPr/>
        <p:txBody>
          <a:bodyPr/>
          <a:lstStyle/>
          <a:p>
            <a:pPr marL="0" marR="0" lvl="0" indent="0" algn="r" defTabSz="804649" rtl="0" eaLnBrk="1" fontAlgn="auto" latinLnBrk="0" hangingPunct="1">
              <a:lnSpc>
                <a:spcPct val="100000"/>
              </a:lnSpc>
              <a:spcBef>
                <a:spcPts val="0"/>
              </a:spcBef>
              <a:spcAft>
                <a:spcPts val="0"/>
              </a:spcAft>
              <a:buClrTx/>
              <a:buSzTx/>
              <a:buFontTx/>
              <a:buNone/>
              <a:tabLst/>
              <a:defRPr/>
            </a:pPr>
            <a:fld id="{FA5D1758-ED3D-4611-B861-63A1DF0322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04649"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8212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consequences of this</a:t>
            </a:r>
          </a:p>
          <a:p>
            <a:pPr marL="285750" indent="-285750">
              <a:buFont typeface="Arial" panose="020B0604020202020204" pitchFamily="34" charset="0"/>
              <a:buChar char="•"/>
            </a:pPr>
            <a:r>
              <a:rPr lang="en-US" dirty="0"/>
              <a:t>Arc flash hotter than the sun – 20,000 degrees</a:t>
            </a:r>
            <a:endParaRPr lang="en-GB" dirty="0"/>
          </a:p>
        </p:txBody>
      </p:sp>
      <p:sp>
        <p:nvSpPr>
          <p:cNvPr id="4" name="Slide Number Placeholder 3"/>
          <p:cNvSpPr>
            <a:spLocks noGrp="1"/>
          </p:cNvSpPr>
          <p:nvPr>
            <p:ph type="sldNum" sz="quarter" idx="5"/>
          </p:nvPr>
        </p:nvSpPr>
        <p:spPr/>
        <p:txBody>
          <a:bodyPr/>
          <a:lstStyle/>
          <a:p>
            <a:pPr marL="0" marR="0" lvl="0" indent="0" algn="r" defTabSz="804649" rtl="0" eaLnBrk="1" fontAlgn="auto" latinLnBrk="0" hangingPunct="1">
              <a:lnSpc>
                <a:spcPct val="100000"/>
              </a:lnSpc>
              <a:spcBef>
                <a:spcPts val="0"/>
              </a:spcBef>
              <a:spcAft>
                <a:spcPts val="0"/>
              </a:spcAft>
              <a:buClrTx/>
              <a:buSzTx/>
              <a:buFontTx/>
              <a:buNone/>
              <a:tabLst/>
              <a:defRPr/>
            </a:pPr>
            <a:fld id="{FA5D1758-ED3D-4611-B861-63A1DF0322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04649"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81932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consequences of this</a:t>
            </a:r>
          </a:p>
          <a:p>
            <a:pPr marL="285750" indent="-285750">
              <a:buFont typeface="Arial" panose="020B0604020202020204" pitchFamily="34" charset="0"/>
              <a:buChar char="•"/>
            </a:pPr>
            <a:r>
              <a:rPr lang="en-US" dirty="0"/>
              <a:t>Arc flash hotter than the sun – 20,000 degrees</a:t>
            </a:r>
            <a:endParaRPr lang="en-GB" dirty="0"/>
          </a:p>
        </p:txBody>
      </p:sp>
      <p:sp>
        <p:nvSpPr>
          <p:cNvPr id="4" name="Slide Number Placeholder 3"/>
          <p:cNvSpPr>
            <a:spLocks noGrp="1"/>
          </p:cNvSpPr>
          <p:nvPr>
            <p:ph type="sldNum" sz="quarter" idx="5"/>
          </p:nvPr>
        </p:nvSpPr>
        <p:spPr/>
        <p:txBody>
          <a:bodyPr/>
          <a:lstStyle/>
          <a:p>
            <a:pPr marL="0" marR="0" lvl="0" indent="0" algn="r" defTabSz="804649" rtl="0" eaLnBrk="1" fontAlgn="auto" latinLnBrk="0" hangingPunct="1">
              <a:lnSpc>
                <a:spcPct val="100000"/>
              </a:lnSpc>
              <a:spcBef>
                <a:spcPts val="0"/>
              </a:spcBef>
              <a:spcAft>
                <a:spcPts val="0"/>
              </a:spcAft>
              <a:buClrTx/>
              <a:buSzTx/>
              <a:buFontTx/>
              <a:buNone/>
              <a:tabLst/>
              <a:defRPr/>
            </a:pPr>
            <a:fld id="{FA5D1758-ED3D-4611-B861-63A1DF0322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04649"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4324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consequences of this</a:t>
            </a:r>
          </a:p>
          <a:p>
            <a:pPr marL="285750" indent="-285750">
              <a:buFont typeface="Arial" panose="020B0604020202020204" pitchFamily="34" charset="0"/>
              <a:buChar char="•"/>
            </a:pPr>
            <a:r>
              <a:rPr lang="en-US" dirty="0"/>
              <a:t>Arc flash hotter than the sun – 20,000 degrees</a:t>
            </a:r>
            <a:endParaRPr lang="en-GB" dirty="0"/>
          </a:p>
        </p:txBody>
      </p:sp>
      <p:sp>
        <p:nvSpPr>
          <p:cNvPr id="4" name="Slide Number Placeholder 3"/>
          <p:cNvSpPr>
            <a:spLocks noGrp="1"/>
          </p:cNvSpPr>
          <p:nvPr>
            <p:ph type="sldNum" sz="quarter" idx="5"/>
          </p:nvPr>
        </p:nvSpPr>
        <p:spPr/>
        <p:txBody>
          <a:bodyPr/>
          <a:lstStyle/>
          <a:p>
            <a:pPr marL="0" marR="0" lvl="0" indent="0" algn="r" defTabSz="804649" rtl="0" eaLnBrk="1" fontAlgn="auto" latinLnBrk="0" hangingPunct="1">
              <a:lnSpc>
                <a:spcPct val="100000"/>
              </a:lnSpc>
              <a:spcBef>
                <a:spcPts val="0"/>
              </a:spcBef>
              <a:spcAft>
                <a:spcPts val="0"/>
              </a:spcAft>
              <a:buClrTx/>
              <a:buSzTx/>
              <a:buFontTx/>
              <a:buNone/>
              <a:tabLst/>
              <a:defRPr/>
            </a:pPr>
            <a:fld id="{FA5D1758-ED3D-4611-B861-63A1DF0322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04649"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1261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consequences of this</a:t>
            </a:r>
          </a:p>
          <a:p>
            <a:pPr marL="285750" indent="-285750">
              <a:buFont typeface="Arial" panose="020B0604020202020204" pitchFamily="34" charset="0"/>
              <a:buChar char="•"/>
            </a:pPr>
            <a:r>
              <a:rPr lang="en-US" dirty="0"/>
              <a:t>Arc flash hotter than the sun – 20,000 degrees</a:t>
            </a:r>
            <a:endParaRPr lang="en-GB" dirty="0"/>
          </a:p>
        </p:txBody>
      </p:sp>
      <p:sp>
        <p:nvSpPr>
          <p:cNvPr id="4" name="Slide Number Placeholder 3"/>
          <p:cNvSpPr>
            <a:spLocks noGrp="1"/>
          </p:cNvSpPr>
          <p:nvPr>
            <p:ph type="sldNum" sz="quarter" idx="5"/>
          </p:nvPr>
        </p:nvSpPr>
        <p:spPr/>
        <p:txBody>
          <a:bodyPr/>
          <a:lstStyle/>
          <a:p>
            <a:pPr marL="0" marR="0" lvl="0" indent="0" algn="r" defTabSz="804649" rtl="0" eaLnBrk="1" fontAlgn="auto" latinLnBrk="0" hangingPunct="1">
              <a:lnSpc>
                <a:spcPct val="100000"/>
              </a:lnSpc>
              <a:spcBef>
                <a:spcPts val="0"/>
              </a:spcBef>
              <a:spcAft>
                <a:spcPts val="0"/>
              </a:spcAft>
              <a:buClrTx/>
              <a:buSzTx/>
              <a:buFontTx/>
              <a:buNone/>
              <a:tabLst/>
              <a:defRPr/>
            </a:pPr>
            <a:fld id="{FA5D1758-ED3D-4611-B861-63A1DF0322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04649"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3369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consequences of this</a:t>
            </a:r>
          </a:p>
          <a:p>
            <a:pPr marL="285750" indent="-285750">
              <a:buFont typeface="Arial" panose="020B0604020202020204" pitchFamily="34" charset="0"/>
              <a:buChar char="•"/>
            </a:pPr>
            <a:r>
              <a:rPr lang="en-US" dirty="0"/>
              <a:t>Arc flash hotter than the sun – 20,000 degrees</a:t>
            </a:r>
            <a:endParaRPr lang="en-GB" dirty="0"/>
          </a:p>
        </p:txBody>
      </p:sp>
      <p:sp>
        <p:nvSpPr>
          <p:cNvPr id="4" name="Slide Number Placeholder 3"/>
          <p:cNvSpPr>
            <a:spLocks noGrp="1"/>
          </p:cNvSpPr>
          <p:nvPr>
            <p:ph type="sldNum" sz="quarter" idx="5"/>
          </p:nvPr>
        </p:nvSpPr>
        <p:spPr/>
        <p:txBody>
          <a:bodyPr/>
          <a:lstStyle/>
          <a:p>
            <a:pPr marL="0" marR="0" lvl="0" indent="0" algn="r" defTabSz="804649" rtl="0" eaLnBrk="1" fontAlgn="auto" latinLnBrk="0" hangingPunct="1">
              <a:lnSpc>
                <a:spcPct val="100000"/>
              </a:lnSpc>
              <a:spcBef>
                <a:spcPts val="0"/>
              </a:spcBef>
              <a:spcAft>
                <a:spcPts val="0"/>
              </a:spcAft>
              <a:buClrTx/>
              <a:buSzTx/>
              <a:buFontTx/>
              <a:buNone/>
              <a:tabLst/>
              <a:defRPr/>
            </a:pPr>
            <a:fld id="{FA5D1758-ED3D-4611-B861-63A1DF0322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04649"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4087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consequences of this</a:t>
            </a:r>
          </a:p>
          <a:p>
            <a:pPr marL="285750" indent="-285750">
              <a:buFont typeface="Arial" panose="020B0604020202020204" pitchFamily="34" charset="0"/>
              <a:buChar char="•"/>
            </a:pPr>
            <a:r>
              <a:rPr lang="en-US" dirty="0"/>
              <a:t>Arc flash hotter than the sun – 20,000 degrees</a:t>
            </a:r>
            <a:endParaRPr lang="en-GB" dirty="0"/>
          </a:p>
        </p:txBody>
      </p:sp>
      <p:sp>
        <p:nvSpPr>
          <p:cNvPr id="4" name="Slide Number Placeholder 3"/>
          <p:cNvSpPr>
            <a:spLocks noGrp="1"/>
          </p:cNvSpPr>
          <p:nvPr>
            <p:ph type="sldNum" sz="quarter" idx="5"/>
          </p:nvPr>
        </p:nvSpPr>
        <p:spPr/>
        <p:txBody>
          <a:bodyPr/>
          <a:lstStyle/>
          <a:p>
            <a:pPr marL="0" marR="0" lvl="0" indent="0" algn="r" defTabSz="804649" rtl="0" eaLnBrk="1" fontAlgn="auto" latinLnBrk="0" hangingPunct="1">
              <a:lnSpc>
                <a:spcPct val="100000"/>
              </a:lnSpc>
              <a:spcBef>
                <a:spcPts val="0"/>
              </a:spcBef>
              <a:spcAft>
                <a:spcPts val="0"/>
              </a:spcAft>
              <a:buClrTx/>
              <a:buSzTx/>
              <a:buFontTx/>
              <a:buNone/>
              <a:tabLst/>
              <a:defRPr/>
            </a:pPr>
            <a:fld id="{FA5D1758-ED3D-4611-B861-63A1DF0322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04649"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2819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consequences of this</a:t>
            </a:r>
          </a:p>
          <a:p>
            <a:pPr marL="285750" indent="-285750">
              <a:buFont typeface="Arial" panose="020B0604020202020204" pitchFamily="34" charset="0"/>
              <a:buChar char="•"/>
            </a:pPr>
            <a:r>
              <a:rPr lang="en-US" dirty="0"/>
              <a:t>Arc flash hotter than the sun – 20,000 degrees</a:t>
            </a:r>
            <a:endParaRPr lang="en-GB" dirty="0"/>
          </a:p>
        </p:txBody>
      </p:sp>
      <p:sp>
        <p:nvSpPr>
          <p:cNvPr id="4" name="Slide Number Placeholder 3"/>
          <p:cNvSpPr>
            <a:spLocks noGrp="1"/>
          </p:cNvSpPr>
          <p:nvPr>
            <p:ph type="sldNum" sz="quarter" idx="5"/>
          </p:nvPr>
        </p:nvSpPr>
        <p:spPr/>
        <p:txBody>
          <a:bodyPr/>
          <a:lstStyle/>
          <a:p>
            <a:pPr marL="0" marR="0" lvl="0" indent="0" algn="r" defTabSz="804649" rtl="0" eaLnBrk="1" fontAlgn="auto" latinLnBrk="0" hangingPunct="1">
              <a:lnSpc>
                <a:spcPct val="100000"/>
              </a:lnSpc>
              <a:spcBef>
                <a:spcPts val="0"/>
              </a:spcBef>
              <a:spcAft>
                <a:spcPts val="0"/>
              </a:spcAft>
              <a:buClrTx/>
              <a:buSzTx/>
              <a:buFontTx/>
              <a:buNone/>
              <a:tabLst/>
              <a:defRPr/>
            </a:pPr>
            <a:fld id="{FA5D1758-ED3D-4611-B861-63A1DF0322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04649"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5166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consequences of this</a:t>
            </a:r>
          </a:p>
          <a:p>
            <a:pPr marL="285750" indent="-285750">
              <a:buFont typeface="Arial" panose="020B0604020202020204" pitchFamily="34" charset="0"/>
              <a:buChar char="•"/>
            </a:pPr>
            <a:r>
              <a:rPr lang="en-US" dirty="0"/>
              <a:t>Arc flash hotter than the sun – 20,000 degrees</a:t>
            </a:r>
            <a:endParaRPr lang="en-GB" dirty="0"/>
          </a:p>
        </p:txBody>
      </p:sp>
      <p:sp>
        <p:nvSpPr>
          <p:cNvPr id="4" name="Slide Number Placeholder 3"/>
          <p:cNvSpPr>
            <a:spLocks noGrp="1"/>
          </p:cNvSpPr>
          <p:nvPr>
            <p:ph type="sldNum" sz="quarter" idx="5"/>
          </p:nvPr>
        </p:nvSpPr>
        <p:spPr/>
        <p:txBody>
          <a:bodyPr/>
          <a:lstStyle/>
          <a:p>
            <a:pPr marL="0" marR="0" lvl="0" indent="0" algn="r" defTabSz="804649" rtl="0" eaLnBrk="1" fontAlgn="auto" latinLnBrk="0" hangingPunct="1">
              <a:lnSpc>
                <a:spcPct val="100000"/>
              </a:lnSpc>
              <a:spcBef>
                <a:spcPts val="0"/>
              </a:spcBef>
              <a:spcAft>
                <a:spcPts val="0"/>
              </a:spcAft>
              <a:buClrTx/>
              <a:buSzTx/>
              <a:buFontTx/>
              <a:buNone/>
              <a:tabLst/>
              <a:defRPr/>
            </a:pPr>
            <a:fld id="{FA5D1758-ED3D-4611-B861-63A1DF0322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04649"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4189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consequences of this</a:t>
            </a:r>
          </a:p>
          <a:p>
            <a:pPr marL="285750" indent="-285750">
              <a:buFont typeface="Arial" panose="020B0604020202020204" pitchFamily="34" charset="0"/>
              <a:buChar char="•"/>
            </a:pPr>
            <a:r>
              <a:rPr lang="en-US" dirty="0"/>
              <a:t>Arc flash hotter than the sun – 20,000 degrees</a:t>
            </a:r>
            <a:endParaRPr lang="en-GB" dirty="0"/>
          </a:p>
        </p:txBody>
      </p:sp>
      <p:sp>
        <p:nvSpPr>
          <p:cNvPr id="4" name="Slide Number Placeholder 3"/>
          <p:cNvSpPr>
            <a:spLocks noGrp="1"/>
          </p:cNvSpPr>
          <p:nvPr>
            <p:ph type="sldNum" sz="quarter" idx="5"/>
          </p:nvPr>
        </p:nvSpPr>
        <p:spPr/>
        <p:txBody>
          <a:bodyPr/>
          <a:lstStyle/>
          <a:p>
            <a:pPr marL="0" marR="0" lvl="0" indent="0" algn="r" defTabSz="804649" rtl="0" eaLnBrk="1" fontAlgn="auto" latinLnBrk="0" hangingPunct="1">
              <a:lnSpc>
                <a:spcPct val="100000"/>
              </a:lnSpc>
              <a:spcBef>
                <a:spcPts val="0"/>
              </a:spcBef>
              <a:spcAft>
                <a:spcPts val="0"/>
              </a:spcAft>
              <a:buClrTx/>
              <a:buSzTx/>
              <a:buFontTx/>
              <a:buNone/>
              <a:tabLst/>
              <a:defRPr/>
            </a:pPr>
            <a:fld id="{FA5D1758-ED3D-4611-B861-63A1DF0322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04649"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3897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consequences of this</a:t>
            </a:r>
          </a:p>
          <a:p>
            <a:pPr marL="285750" indent="-285750">
              <a:buFont typeface="Arial" panose="020B0604020202020204" pitchFamily="34" charset="0"/>
              <a:buChar char="•"/>
            </a:pPr>
            <a:r>
              <a:rPr lang="en-US" dirty="0"/>
              <a:t>Arc flash hotter than the sun – 20,000 degrees</a:t>
            </a:r>
            <a:endParaRPr lang="en-GB" dirty="0"/>
          </a:p>
        </p:txBody>
      </p:sp>
      <p:sp>
        <p:nvSpPr>
          <p:cNvPr id="4" name="Slide Number Placeholder 3"/>
          <p:cNvSpPr>
            <a:spLocks noGrp="1"/>
          </p:cNvSpPr>
          <p:nvPr>
            <p:ph type="sldNum" sz="quarter" idx="5"/>
          </p:nvPr>
        </p:nvSpPr>
        <p:spPr/>
        <p:txBody>
          <a:bodyPr/>
          <a:lstStyle/>
          <a:p>
            <a:pPr marL="0" marR="0" lvl="0" indent="0" algn="r" defTabSz="804649" rtl="0" eaLnBrk="1" fontAlgn="auto" latinLnBrk="0" hangingPunct="1">
              <a:lnSpc>
                <a:spcPct val="100000"/>
              </a:lnSpc>
              <a:spcBef>
                <a:spcPts val="0"/>
              </a:spcBef>
              <a:spcAft>
                <a:spcPts val="0"/>
              </a:spcAft>
              <a:buClrTx/>
              <a:buSzTx/>
              <a:buFontTx/>
              <a:buNone/>
              <a:tabLst/>
              <a:defRPr/>
            </a:pPr>
            <a:fld id="{FA5D1758-ED3D-4611-B861-63A1DF0322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04649"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28625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DG_Template_Background_A4_FC.png"/>
          <p:cNvPicPr>
            <a:picLocks noChangeAspect="1"/>
          </p:cNvPicPr>
          <p:nvPr userDrawn="1"/>
        </p:nvPicPr>
        <p:blipFill rotWithShape="1">
          <a:blip r:embed="rId2" cstate="print">
            <a:extLst>
              <a:ext uri="{28A0092B-C50C-407E-A947-70E740481C1C}">
                <a14:useLocalDpi xmlns:a14="http://schemas.microsoft.com/office/drawing/2010/main" val="0"/>
              </a:ext>
            </a:extLst>
          </a:blip>
          <a:srcRect b="2111"/>
          <a:stretch/>
        </p:blipFill>
        <p:spPr>
          <a:xfrm>
            <a:off x="0" y="-1"/>
            <a:ext cx="12192000" cy="6858001"/>
          </a:xfrm>
          <a:prstGeom prst="rect">
            <a:avLst/>
          </a:prstGeom>
        </p:spPr>
      </p:pic>
      <p:sp>
        <p:nvSpPr>
          <p:cNvPr id="3" name="Picture Placeholder 9"/>
          <p:cNvSpPr>
            <a:spLocks noGrp="1"/>
          </p:cNvSpPr>
          <p:nvPr>
            <p:ph type="pic" sz="quarter" idx="11"/>
          </p:nvPr>
        </p:nvSpPr>
        <p:spPr>
          <a:xfrm>
            <a:off x="5126892" y="1374081"/>
            <a:ext cx="5825067" cy="4729446"/>
          </a:xfrm>
          <a:prstGeom prst="ellipse">
            <a:avLst/>
          </a:prstGeom>
          <a:ln w="12700">
            <a:solidFill>
              <a:schemeClr val="bg1"/>
            </a:solidFill>
          </a:ln>
        </p:spPr>
        <p:txBody>
          <a:bodyPr/>
          <a:lstStyle>
            <a:lvl1pPr marL="0" indent="0">
              <a:buNone/>
              <a:defRPr sz="1083">
                <a:solidFill>
                  <a:schemeClr val="accent4"/>
                </a:solidFill>
                <a:latin typeface="Lato" panose="020F0502020204030203" pitchFamily="34" charset="0"/>
              </a:defRPr>
            </a:lvl1pPr>
          </a:lstStyle>
          <a:p>
            <a:endParaRPr lang="en-US" dirty="0"/>
          </a:p>
        </p:txBody>
      </p:sp>
      <p:sp>
        <p:nvSpPr>
          <p:cNvPr id="5" name="Picture Placeholder 9"/>
          <p:cNvSpPr>
            <a:spLocks noGrp="1"/>
          </p:cNvSpPr>
          <p:nvPr>
            <p:ph type="pic" sz="quarter" idx="12"/>
          </p:nvPr>
        </p:nvSpPr>
        <p:spPr>
          <a:xfrm>
            <a:off x="1128889" y="4310010"/>
            <a:ext cx="2414087" cy="1960028"/>
          </a:xfrm>
          <a:prstGeom prst="ellipse">
            <a:avLst/>
          </a:prstGeom>
          <a:solidFill>
            <a:schemeClr val="bg1"/>
          </a:solidFill>
          <a:ln w="12700">
            <a:solidFill>
              <a:schemeClr val="bg1"/>
            </a:solidFill>
          </a:ln>
        </p:spPr>
        <p:txBody>
          <a:bodyPr/>
          <a:lstStyle>
            <a:lvl1pPr marL="0" indent="0">
              <a:buNone/>
              <a:defRPr sz="1083">
                <a:solidFill>
                  <a:schemeClr val="accent4"/>
                </a:solidFill>
                <a:latin typeface="Lato" panose="020F0502020204030203" pitchFamily="34" charset="0"/>
              </a:defRPr>
            </a:lvl1pPr>
          </a:lstStyle>
          <a:p>
            <a:endParaRPr lang="en-US" dirty="0"/>
          </a:p>
        </p:txBody>
      </p:sp>
    </p:spTree>
    <p:extLst>
      <p:ext uri="{BB962C8B-B14F-4D97-AF65-F5344CB8AC3E}">
        <p14:creationId xmlns:p14="http://schemas.microsoft.com/office/powerpoint/2010/main" val="2882756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o logo">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778939" y="767789"/>
            <a:ext cx="10604498" cy="511013"/>
          </a:xfrm>
          <a:prstGeom prst="rect">
            <a:avLst/>
          </a:prstGeom>
        </p:spPr>
        <p:txBody>
          <a:bodyPr lIns="0" tIns="0" rIns="0" bIns="0"/>
          <a:lstStyle>
            <a:lvl1pPr marL="0" indent="0" algn="l">
              <a:lnSpc>
                <a:spcPct val="100000"/>
              </a:lnSpc>
              <a:spcBef>
                <a:spcPts val="0"/>
              </a:spcBef>
              <a:buNone/>
              <a:defRPr sz="2383" b="0" cap="all" spc="54" baseline="0">
                <a:solidFill>
                  <a:schemeClr val="accent1"/>
                </a:solidFill>
                <a:latin typeface="Century Gothic"/>
                <a:ea typeface="Roboto" panose="02000000000000000000" pitchFamily="2" charset="0"/>
                <a:cs typeface="Century Gothic"/>
              </a:defRPr>
            </a:lvl1pPr>
          </a:lstStyle>
          <a:p>
            <a:pPr lvl="0"/>
            <a:r>
              <a:rPr lang="en-US" dirty="0"/>
              <a:t>Click to edit Master text styles</a:t>
            </a:r>
          </a:p>
        </p:txBody>
      </p:sp>
      <p:sp>
        <p:nvSpPr>
          <p:cNvPr id="2" name="Rectangle 1"/>
          <p:cNvSpPr/>
          <p:nvPr userDrawn="1"/>
        </p:nvSpPr>
        <p:spPr>
          <a:xfrm>
            <a:off x="1" y="1"/>
            <a:ext cx="135466" cy="6858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7" name="Text Placeholder 9"/>
          <p:cNvSpPr>
            <a:spLocks noGrp="1"/>
          </p:cNvSpPr>
          <p:nvPr>
            <p:ph type="body" sz="quarter" idx="24"/>
          </p:nvPr>
        </p:nvSpPr>
        <p:spPr>
          <a:xfrm>
            <a:off x="791636" y="1469308"/>
            <a:ext cx="4441457" cy="188459"/>
          </a:xfrm>
          <a:prstGeom prst="rect">
            <a:avLst/>
          </a:prstGeom>
        </p:spPr>
        <p:txBody>
          <a:bodyPr lIns="0" tIns="0" rIns="0" bIns="0"/>
          <a:lstStyle>
            <a:lvl1pPr marL="0" indent="0" algn="l">
              <a:lnSpc>
                <a:spcPts val="1300"/>
              </a:lnSpc>
              <a:spcBef>
                <a:spcPts val="0"/>
              </a:spcBef>
              <a:buNone/>
              <a:defRPr sz="1050" b="1" cap="none" spc="0" baseline="0">
                <a:solidFill>
                  <a:schemeClr val="accent4"/>
                </a:solidFill>
                <a:latin typeface="Verdana" panose="020B0604030504040204" pitchFamily="34" charset="0"/>
                <a:ea typeface="Verdana" panose="020B0604030504040204" pitchFamily="34" charset="0"/>
                <a:cs typeface="Arial"/>
              </a:defRPr>
            </a:lvl1pPr>
          </a:lstStyle>
          <a:p>
            <a:pPr lvl="0"/>
            <a:r>
              <a:rPr lang="en-US" dirty="0"/>
              <a:t>Click to edit Master text styles</a:t>
            </a:r>
          </a:p>
        </p:txBody>
      </p:sp>
      <p:pic>
        <p:nvPicPr>
          <p:cNvPr id="5" name="Picture 4" descr="DG_Logo_RGB.png">
            <a:extLst>
              <a:ext uri="{FF2B5EF4-FFF2-40B4-BE49-F238E27FC236}">
                <a16:creationId xmlns:a16="http://schemas.microsoft.com/office/drawing/2014/main" id="{AF0A525C-9E6B-4C1D-AE74-A9F73B9BFA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2042" y="6315198"/>
            <a:ext cx="1820226" cy="413766"/>
          </a:xfrm>
          <a:prstGeom prst="rect">
            <a:avLst/>
          </a:prstGeom>
        </p:spPr>
      </p:pic>
    </p:spTree>
    <p:extLst>
      <p:ext uri="{BB962C8B-B14F-4D97-AF65-F5344CB8AC3E}">
        <p14:creationId xmlns:p14="http://schemas.microsoft.com/office/powerpoint/2010/main" val="4043595571"/>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extLst>
    <p:ext uri="{DCECCB84-F9BA-43D5-87BE-67443E8EF086}">
      <p15:sldGuideLst xmlns:p15="http://schemas.microsoft.com/office/powerpoint/2012/main">
        <p15:guide id="1" orient="horz" pos="3600">
          <p15:clr>
            <a:srgbClr val="FBAE40"/>
          </p15:clr>
        </p15:guide>
        <p15:guide id="2" pos="5833">
          <p15:clr>
            <a:srgbClr val="FBAE40"/>
          </p15:clr>
        </p15:guide>
        <p15:guide id="3" pos="405">
          <p15:clr>
            <a:srgbClr val="FBAE40"/>
          </p15:clr>
        </p15:guide>
        <p15:guide id="4" orient="horz" pos="408">
          <p15:clr>
            <a:srgbClr val="FBAE40"/>
          </p15:clr>
        </p15:guide>
        <p15:guide id="5" orient="horz" pos="129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no logo">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778939" y="767789"/>
            <a:ext cx="10604498" cy="511013"/>
          </a:xfrm>
          <a:prstGeom prst="rect">
            <a:avLst/>
          </a:prstGeom>
        </p:spPr>
        <p:txBody>
          <a:bodyPr lIns="0" tIns="0" rIns="0" bIns="0"/>
          <a:lstStyle>
            <a:lvl1pPr marL="0" indent="0" algn="l">
              <a:lnSpc>
                <a:spcPct val="100000"/>
              </a:lnSpc>
              <a:spcBef>
                <a:spcPts val="0"/>
              </a:spcBef>
              <a:buNone/>
              <a:defRPr sz="2383" b="0" cap="all" spc="54" baseline="0">
                <a:solidFill>
                  <a:schemeClr val="accent1"/>
                </a:solidFill>
                <a:latin typeface="Century Gothic"/>
                <a:ea typeface="Roboto" panose="02000000000000000000" pitchFamily="2" charset="0"/>
                <a:cs typeface="Century Gothic"/>
              </a:defRPr>
            </a:lvl1pPr>
          </a:lstStyle>
          <a:p>
            <a:pPr lvl="0"/>
            <a:r>
              <a:rPr lang="en-US" dirty="0"/>
              <a:t>Click to edit Master text styles</a:t>
            </a:r>
          </a:p>
        </p:txBody>
      </p:sp>
      <p:sp>
        <p:nvSpPr>
          <p:cNvPr id="2" name="Rectangle 1"/>
          <p:cNvSpPr/>
          <p:nvPr userDrawn="1"/>
        </p:nvSpPr>
        <p:spPr>
          <a:xfrm>
            <a:off x="1" y="1"/>
            <a:ext cx="135466" cy="6858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7" name="Text Placeholder 9"/>
          <p:cNvSpPr>
            <a:spLocks noGrp="1"/>
          </p:cNvSpPr>
          <p:nvPr>
            <p:ph type="body" sz="quarter" idx="24"/>
          </p:nvPr>
        </p:nvSpPr>
        <p:spPr>
          <a:xfrm>
            <a:off x="791636" y="1469308"/>
            <a:ext cx="4441457" cy="188459"/>
          </a:xfrm>
          <a:prstGeom prst="rect">
            <a:avLst/>
          </a:prstGeom>
        </p:spPr>
        <p:txBody>
          <a:bodyPr lIns="0" tIns="0" rIns="0" bIns="0"/>
          <a:lstStyle>
            <a:lvl1pPr marL="0" indent="0" algn="l">
              <a:lnSpc>
                <a:spcPts val="1300"/>
              </a:lnSpc>
              <a:spcBef>
                <a:spcPts val="0"/>
              </a:spcBef>
              <a:buNone/>
              <a:defRPr sz="1050" b="1" cap="none" spc="0" baseline="0">
                <a:solidFill>
                  <a:schemeClr val="accent4"/>
                </a:solidFill>
                <a:latin typeface="Verdana" panose="020B0604030504040204" pitchFamily="34" charset="0"/>
                <a:ea typeface="Verdana" panose="020B0604030504040204" pitchFamily="34" charset="0"/>
                <a:cs typeface="Arial"/>
              </a:defRPr>
            </a:lvl1pPr>
          </a:lstStyle>
          <a:p>
            <a:pPr lvl="0"/>
            <a:r>
              <a:rPr lang="en-US" dirty="0"/>
              <a:t>Click to edit Master text styles</a:t>
            </a:r>
          </a:p>
        </p:txBody>
      </p:sp>
    </p:spTree>
    <p:extLst>
      <p:ext uri="{BB962C8B-B14F-4D97-AF65-F5344CB8AC3E}">
        <p14:creationId xmlns:p14="http://schemas.microsoft.com/office/powerpoint/2010/main" val="471919937"/>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extLst>
    <p:ext uri="{DCECCB84-F9BA-43D5-87BE-67443E8EF086}">
      <p15:sldGuideLst xmlns:p15="http://schemas.microsoft.com/office/powerpoint/2012/main">
        <p15:guide id="1" orient="horz" pos="3600">
          <p15:clr>
            <a:srgbClr val="FBAE40"/>
          </p15:clr>
        </p15:guide>
        <p15:guide id="2" pos="5833">
          <p15:clr>
            <a:srgbClr val="FBAE40"/>
          </p15:clr>
        </p15:guide>
        <p15:guide id="3" pos="405">
          <p15:clr>
            <a:srgbClr val="FBAE40"/>
          </p15:clr>
        </p15:guide>
        <p15:guide id="4" orient="horz" pos="408">
          <p15:clr>
            <a:srgbClr val="FBAE40"/>
          </p15:clr>
        </p15:guide>
        <p15:guide id="5" orient="horz" pos="129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White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0282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Full Color">
    <p:spTree>
      <p:nvGrpSpPr>
        <p:cNvPr id="1" name=""/>
        <p:cNvGrpSpPr/>
        <p:nvPr/>
      </p:nvGrpSpPr>
      <p:grpSpPr>
        <a:xfrm>
          <a:off x="0" y="0"/>
          <a:ext cx="0" cy="0"/>
          <a:chOff x="0" y="0"/>
          <a:chExt cx="0" cy="0"/>
        </a:xfrm>
      </p:grpSpPr>
      <p:pic>
        <p:nvPicPr>
          <p:cNvPr id="2" name="Picture 1" descr="DG_Template_Background_A4_Blank.png"/>
          <p:cNvPicPr>
            <a:picLocks noChangeAspect="1"/>
          </p:cNvPicPr>
          <p:nvPr userDrawn="1"/>
        </p:nvPicPr>
        <p:blipFill rotWithShape="1">
          <a:blip r:embed="rId2" cstate="print">
            <a:extLst>
              <a:ext uri="{28A0092B-C50C-407E-A947-70E740481C1C}">
                <a14:useLocalDpi xmlns:a14="http://schemas.microsoft.com/office/drawing/2010/main" val="0"/>
              </a:ext>
            </a:extLst>
          </a:blip>
          <a:srcRect t="1023" b="1326"/>
          <a:stretch/>
        </p:blipFill>
        <p:spPr>
          <a:xfrm>
            <a:off x="1" y="0"/>
            <a:ext cx="12221695" cy="6858000"/>
          </a:xfrm>
          <a:prstGeom prst="rect">
            <a:avLst/>
          </a:prstGeom>
        </p:spPr>
      </p:pic>
    </p:spTree>
    <p:extLst>
      <p:ext uri="{BB962C8B-B14F-4D97-AF65-F5344CB8AC3E}">
        <p14:creationId xmlns:p14="http://schemas.microsoft.com/office/powerpoint/2010/main" val="4097634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778941" y="767789"/>
            <a:ext cx="10604498" cy="511013"/>
          </a:xfrm>
          <a:prstGeom prst="rect">
            <a:avLst/>
          </a:prstGeom>
        </p:spPr>
        <p:txBody>
          <a:bodyPr lIns="0" tIns="0" rIns="0" bIns="0"/>
          <a:lstStyle>
            <a:lvl1pPr marL="0" indent="0" algn="l">
              <a:lnSpc>
                <a:spcPct val="100000"/>
              </a:lnSpc>
              <a:spcBef>
                <a:spcPts val="0"/>
              </a:spcBef>
              <a:buNone/>
              <a:defRPr sz="1936" b="0" cap="all" spc="44" baseline="0">
                <a:solidFill>
                  <a:schemeClr val="accent1"/>
                </a:solidFill>
                <a:latin typeface="Century Gothic"/>
                <a:ea typeface="Roboto" panose="02000000000000000000" pitchFamily="2" charset="0"/>
                <a:cs typeface="Century Gothic"/>
              </a:defRPr>
            </a:lvl1pPr>
          </a:lstStyle>
          <a:p>
            <a:pPr lvl="0"/>
            <a:r>
              <a:rPr lang="en-US" dirty="0"/>
              <a:t>Click to edit Master text styles</a:t>
            </a:r>
          </a:p>
        </p:txBody>
      </p:sp>
      <p:pic>
        <p:nvPicPr>
          <p:cNvPr id="11" name="Picture 10" descr="DG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2042" y="5937250"/>
            <a:ext cx="1820226" cy="413766"/>
          </a:xfrm>
          <a:prstGeom prst="rect">
            <a:avLst/>
          </a:prstGeom>
        </p:spPr>
      </p:pic>
      <p:sp>
        <p:nvSpPr>
          <p:cNvPr id="2" name="Rectangle 1"/>
          <p:cNvSpPr/>
          <p:nvPr userDrawn="1"/>
        </p:nvSpPr>
        <p:spPr>
          <a:xfrm>
            <a:off x="1" y="1"/>
            <a:ext cx="135466" cy="6858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63" dirty="0"/>
          </a:p>
        </p:txBody>
      </p:sp>
      <p:sp>
        <p:nvSpPr>
          <p:cNvPr id="6" name="Text Placeholder 9"/>
          <p:cNvSpPr>
            <a:spLocks noGrp="1"/>
          </p:cNvSpPr>
          <p:nvPr>
            <p:ph type="body" sz="quarter" idx="12" hasCustomPrompt="1"/>
          </p:nvPr>
        </p:nvSpPr>
        <p:spPr>
          <a:xfrm>
            <a:off x="9570918" y="6115390"/>
            <a:ext cx="1826521" cy="192281"/>
          </a:xfrm>
          <a:prstGeom prst="rect">
            <a:avLst/>
          </a:prstGeom>
        </p:spPr>
        <p:txBody>
          <a:bodyPr lIns="0" tIns="0" rIns="0" bIns="0"/>
          <a:lstStyle>
            <a:lvl1pPr marL="0" indent="0" algn="r">
              <a:lnSpc>
                <a:spcPts val="1056"/>
              </a:lnSpc>
              <a:spcBef>
                <a:spcPts val="0"/>
              </a:spcBef>
              <a:buNone/>
              <a:defRPr sz="650" b="0" cap="none" spc="0" baseline="0">
                <a:solidFill>
                  <a:schemeClr val="accent4"/>
                </a:solidFill>
                <a:latin typeface="Arial"/>
                <a:ea typeface="Roboto" panose="02000000000000000000" pitchFamily="2" charset="0"/>
                <a:cs typeface="Arial"/>
              </a:defRPr>
            </a:lvl1pPr>
          </a:lstStyle>
          <a:p>
            <a:pPr lvl="0"/>
            <a:r>
              <a:rPr lang="en-US" dirty="0"/>
              <a:t>Presentation Name | 01.01.2017</a:t>
            </a:r>
          </a:p>
        </p:txBody>
      </p:sp>
      <p:sp>
        <p:nvSpPr>
          <p:cNvPr id="7" name="Text Placeholder 9"/>
          <p:cNvSpPr>
            <a:spLocks noGrp="1"/>
          </p:cNvSpPr>
          <p:nvPr>
            <p:ph type="body" sz="quarter" idx="24"/>
          </p:nvPr>
        </p:nvSpPr>
        <p:spPr>
          <a:xfrm>
            <a:off x="791637" y="1469311"/>
            <a:ext cx="4441457" cy="188459"/>
          </a:xfrm>
          <a:prstGeom prst="rect">
            <a:avLst/>
          </a:prstGeom>
        </p:spPr>
        <p:txBody>
          <a:bodyPr lIns="0" tIns="0" rIns="0" bIns="0"/>
          <a:lstStyle>
            <a:lvl1pPr marL="0" indent="0" algn="l">
              <a:lnSpc>
                <a:spcPts val="1056"/>
              </a:lnSpc>
              <a:spcBef>
                <a:spcPts val="0"/>
              </a:spcBef>
              <a:buNone/>
              <a:defRPr sz="792" b="1" cap="none" spc="0" baseline="0">
                <a:solidFill>
                  <a:schemeClr val="accent4"/>
                </a:solidFill>
                <a:latin typeface="Arial"/>
                <a:ea typeface="Roboto" panose="02000000000000000000" pitchFamily="2" charset="0"/>
                <a:cs typeface="Arial"/>
              </a:defRPr>
            </a:lvl1pPr>
          </a:lstStyle>
          <a:p>
            <a:pPr lvl="0"/>
            <a:r>
              <a:rPr lang="en-US" dirty="0"/>
              <a:t>Click to edit Master text styles</a:t>
            </a:r>
          </a:p>
        </p:txBody>
      </p:sp>
      <p:sp>
        <p:nvSpPr>
          <p:cNvPr id="3" name="Rectangle 2"/>
          <p:cNvSpPr/>
          <p:nvPr userDrawn="1"/>
        </p:nvSpPr>
        <p:spPr>
          <a:xfrm>
            <a:off x="3740964" y="2819404"/>
            <a:ext cx="3272042" cy="2319867"/>
          </a:xfrm>
          <a:prstGeom prst="rect">
            <a:avLst/>
          </a:prstGeom>
          <a:solidFill>
            <a:schemeClr val="bg1"/>
          </a:solidFill>
          <a:ln w="793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63" dirty="0"/>
          </a:p>
        </p:txBody>
      </p:sp>
    </p:spTree>
    <p:extLst>
      <p:ext uri="{BB962C8B-B14F-4D97-AF65-F5344CB8AC3E}">
        <p14:creationId xmlns:p14="http://schemas.microsoft.com/office/powerpoint/2010/main" val="4278408876"/>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extLst>
    <p:ext uri="{DCECCB84-F9BA-43D5-87BE-67443E8EF086}">
      <p15:sldGuideLst xmlns:p15="http://schemas.microsoft.com/office/powerpoint/2012/main">
        <p15:guide id="1" orient="horz" pos="3600">
          <p15:clr>
            <a:srgbClr val="FBAE40"/>
          </p15:clr>
        </p15:guide>
        <p15:guide id="2" pos="5833">
          <p15:clr>
            <a:srgbClr val="FBAE40"/>
          </p15:clr>
        </p15:guide>
        <p15:guide id="3" pos="405">
          <p15:clr>
            <a:srgbClr val="FBAE40"/>
          </p15:clr>
        </p15:guide>
        <p15:guide id="4" orient="horz" pos="408">
          <p15:clr>
            <a:srgbClr val="FBAE40"/>
          </p15:clr>
        </p15:guide>
        <p15:guide id="5" orient="horz" pos="129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4AEB33A7-E9B1-48D1-97B9-C7564A6BC1BF}" type="datetimeFigureOut">
              <a:rPr lang="en-GB"/>
              <a:pPr>
                <a:defRPr/>
              </a:pPr>
              <a:t>21/10/2020</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8DD0541B-BED0-42DC-B610-3C8A8438D2FF}" type="slidenum">
              <a:rPr lang="en-GB" altLang="en-US"/>
              <a:pPr>
                <a:defRPr/>
              </a:pPr>
              <a:t>‹#›</a:t>
            </a:fld>
            <a:endParaRPr lang="en-GB" altLang="en-US"/>
          </a:p>
        </p:txBody>
      </p:sp>
    </p:spTree>
    <p:extLst>
      <p:ext uri="{BB962C8B-B14F-4D97-AF65-F5344CB8AC3E}">
        <p14:creationId xmlns:p14="http://schemas.microsoft.com/office/powerpoint/2010/main" val="1706439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6F8FA"/>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w="793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5940749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emf"/></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hyperlink" Target="http://www.hsa.ie/"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stradballyladders.com/product/extendable-podium-ladder/" TargetMode="External"/><Relationship Id="rId3" Type="http://schemas.openxmlformats.org/officeDocument/2006/relationships/image" Target="../media/image19.jpg"/><Relationship Id="rId7"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victoryepes.blogs.upv.es/2015/01/13/plataformas-elevadoras-autopropulsadas/" TargetMode="External"/><Relationship Id="rId5" Type="http://schemas.openxmlformats.org/officeDocument/2006/relationships/image" Target="../media/image20.jpg"/><Relationship Id="rId10" Type="http://schemas.openxmlformats.org/officeDocument/2006/relationships/hyperlink" Target="http://www.sears.com/davidson-8-39-fiberglass-step-ladder/p-00943881000P" TargetMode="External"/><Relationship Id="rId4" Type="http://schemas.openxmlformats.org/officeDocument/2006/relationships/hyperlink" Target="http://www.flickr.com/photos/10205177@N04/2747877740" TargetMode="External"/><Relationship Id="rId9"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www.thunderboltkids.co.za/Grade5/01-life-and-living/chapter_af3.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thehillsareburning.blogspot.com/2011/01/difference-between-big-show-and-low.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88FB6B-8A8B-4098-A986-B5414E78E5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31" y="0"/>
            <a:ext cx="12183537" cy="6858000"/>
          </a:xfrm>
          <a:prstGeom prst="rect">
            <a:avLst/>
          </a:prstGeom>
        </p:spPr>
      </p:pic>
      <p:sp>
        <p:nvSpPr>
          <p:cNvPr id="5" name="TextBox 4">
            <a:extLst>
              <a:ext uri="{FF2B5EF4-FFF2-40B4-BE49-F238E27FC236}">
                <a16:creationId xmlns:a16="http://schemas.microsoft.com/office/drawing/2014/main" id="{C76D4111-8B58-46D7-AD56-DE9242FC49DD}"/>
              </a:ext>
            </a:extLst>
          </p:cNvPr>
          <p:cNvSpPr txBox="1"/>
          <p:nvPr/>
        </p:nvSpPr>
        <p:spPr>
          <a:xfrm>
            <a:off x="1019632" y="1218348"/>
            <a:ext cx="5058212" cy="3907352"/>
          </a:xfrm>
          <a:prstGeom prst="rect">
            <a:avLst/>
          </a:prstGeom>
          <a:noFill/>
        </p:spPr>
        <p:txBody>
          <a:bodyPr wrap="square" lIns="0" tIns="0" rIns="0" bIns="0" rtlCol="0">
            <a:spAutoFit/>
          </a:bodyPr>
          <a:lstStyle/>
          <a:p>
            <a:pPr algn="ctr" defTabSz="2889250">
              <a:lnSpc>
                <a:spcPct val="150000"/>
              </a:lnSpc>
              <a:spcAft>
                <a:spcPct val="35000"/>
              </a:spcAft>
            </a:pPr>
            <a:r>
              <a:rPr lang="en-GB" sz="3692" b="1" spc="66" dirty="0">
                <a:solidFill>
                  <a:schemeClr val="bg1"/>
                </a:solidFill>
                <a:latin typeface="Verdana"/>
                <a:cs typeface="Verdana"/>
              </a:rPr>
              <a:t>CONSTRUCTION SAFETY WEEK 2020 </a:t>
            </a:r>
          </a:p>
          <a:p>
            <a:pPr algn="ctr">
              <a:lnSpc>
                <a:spcPts val="4800"/>
              </a:lnSpc>
            </a:pPr>
            <a:r>
              <a:rPr lang="en-IE" sz="2800" spc="66" dirty="0">
                <a:solidFill>
                  <a:schemeClr val="bg2"/>
                </a:solidFill>
                <a:latin typeface="Verdana"/>
                <a:cs typeface="Verdana"/>
              </a:rPr>
              <a:t>Thursday </a:t>
            </a:r>
            <a:r>
              <a:rPr lang="en-GB" sz="2800" spc="66" dirty="0">
                <a:solidFill>
                  <a:schemeClr val="bg2"/>
                </a:solidFill>
                <a:latin typeface="Verdana"/>
                <a:cs typeface="Verdana"/>
              </a:rPr>
              <a:t>22/10/2020</a:t>
            </a:r>
            <a:r>
              <a:rPr lang="en-IE" sz="2800" spc="66" dirty="0">
                <a:solidFill>
                  <a:schemeClr val="bg2"/>
                </a:solidFill>
                <a:latin typeface="Verdana"/>
                <a:cs typeface="Verdana"/>
              </a:rPr>
              <a:t>: </a:t>
            </a:r>
          </a:p>
          <a:p>
            <a:pPr algn="ctr">
              <a:lnSpc>
                <a:spcPts val="4800"/>
              </a:lnSpc>
            </a:pPr>
            <a:r>
              <a:rPr lang="en-IE" sz="2800" spc="66" dirty="0">
                <a:solidFill>
                  <a:schemeClr val="bg2"/>
                </a:solidFill>
                <a:latin typeface="Verdana"/>
                <a:cs typeface="Verdana"/>
              </a:rPr>
              <a:t>Working Safely at Height</a:t>
            </a:r>
            <a:r>
              <a:rPr lang="en-US" sz="2800" spc="66" dirty="0">
                <a:solidFill>
                  <a:schemeClr val="bg2"/>
                </a:solidFill>
                <a:latin typeface="Verdana"/>
                <a:cs typeface="Verdana"/>
              </a:rPr>
              <a:t>  </a:t>
            </a:r>
          </a:p>
        </p:txBody>
      </p:sp>
      <p:pic>
        <p:nvPicPr>
          <p:cNvPr id="7" name="Picture 6">
            <a:extLst>
              <a:ext uri="{FF2B5EF4-FFF2-40B4-BE49-F238E27FC236}">
                <a16:creationId xmlns:a16="http://schemas.microsoft.com/office/drawing/2014/main" id="{59D8C73F-F465-4801-9D0B-7C728D4D51A2}"/>
              </a:ext>
            </a:extLst>
          </p:cNvPr>
          <p:cNvPicPr>
            <a:picLocks noChangeAspect="1"/>
          </p:cNvPicPr>
          <p:nvPr/>
        </p:nvPicPr>
        <p:blipFill>
          <a:blip r:embed="rId3"/>
          <a:stretch>
            <a:fillRect/>
          </a:stretch>
        </p:blipFill>
        <p:spPr>
          <a:xfrm>
            <a:off x="6759225" y="2670589"/>
            <a:ext cx="4747162" cy="1516822"/>
          </a:xfrm>
          <a:prstGeom prst="rect">
            <a:avLst/>
          </a:prstGeom>
        </p:spPr>
      </p:pic>
    </p:spTree>
    <p:extLst>
      <p:ext uri="{BB962C8B-B14F-4D97-AF65-F5344CB8AC3E}">
        <p14:creationId xmlns:p14="http://schemas.microsoft.com/office/powerpoint/2010/main" val="990766501"/>
      </p:ext>
    </p:extLst>
  </p:cSld>
  <p:clrMapOvr>
    <a:masterClrMapping/>
  </p:clrMapOvr>
  <mc:AlternateContent xmlns:mc="http://schemas.openxmlformats.org/markup-compatibility/2006" xmlns:p14="http://schemas.microsoft.com/office/powerpoint/2010/main">
    <mc:Choice Requires="p14">
      <p:transition p14:dur="10" advClick="0" advTm="2000"/>
    </mc:Choice>
    <mc:Fallback xmlns="">
      <p:transition advClick="0" advTm="2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1FCDC47-1F56-48C7-A559-A9F4557BC145}"/>
              </a:ext>
            </a:extLst>
          </p:cNvPr>
          <p:cNvSpPr>
            <a:spLocks noGrp="1"/>
          </p:cNvSpPr>
          <p:nvPr>
            <p:ph type="body" sz="quarter" idx="10"/>
          </p:nvPr>
        </p:nvSpPr>
        <p:spPr>
          <a:xfrm>
            <a:off x="4217362" y="186132"/>
            <a:ext cx="4493703" cy="352799"/>
          </a:xfrm>
        </p:spPr>
        <p:txBody>
          <a:bodyPr/>
          <a:lstStyle/>
          <a:p>
            <a:r>
              <a:rPr lang="en-GB" b="1" dirty="0"/>
              <a:t>Working Safely at Height</a:t>
            </a:r>
          </a:p>
          <a:p>
            <a:endParaRPr lang="en-GB" b="1" dirty="0"/>
          </a:p>
        </p:txBody>
      </p:sp>
      <p:sp>
        <p:nvSpPr>
          <p:cNvPr id="12" name="Rectangle 11">
            <a:extLst>
              <a:ext uri="{FF2B5EF4-FFF2-40B4-BE49-F238E27FC236}">
                <a16:creationId xmlns:a16="http://schemas.microsoft.com/office/drawing/2014/main" id="{8A4C1281-B9E8-447C-8F12-293A701A28CE}"/>
              </a:ext>
            </a:extLst>
          </p:cNvPr>
          <p:cNvSpPr/>
          <p:nvPr/>
        </p:nvSpPr>
        <p:spPr>
          <a:xfrm>
            <a:off x="1635408" y="581164"/>
            <a:ext cx="9309151" cy="341632"/>
          </a:xfrm>
          <a:prstGeom prst="rect">
            <a:avLst/>
          </a:prstGeom>
        </p:spPr>
        <p:txBody>
          <a:bodyPr wrap="none">
            <a:spAutoFit/>
          </a:bodyPr>
          <a:lstStyle/>
          <a:p>
            <a:pPr algn="ctr" defTabSz="2889250">
              <a:lnSpc>
                <a:spcPct val="90000"/>
              </a:lnSpc>
              <a:spcAft>
                <a:spcPct val="35000"/>
              </a:spcAft>
            </a:pPr>
            <a:r>
              <a:rPr lang="en-GB" b="1" cap="all" spc="54" dirty="0">
                <a:solidFill>
                  <a:schemeClr val="accent1"/>
                </a:solidFill>
                <a:latin typeface="Century Gothic"/>
              </a:rPr>
              <a:t>WORKING AT height EQUIPMENT: MOBILE ELEVATED WORK PLATFORMS </a:t>
            </a:r>
            <a:r>
              <a:rPr lang="en-GB" b="1" cap="all" spc="54" dirty="0" err="1">
                <a:solidFill>
                  <a:schemeClr val="accent1"/>
                </a:solidFill>
                <a:latin typeface="Century Gothic"/>
              </a:rPr>
              <a:t>mewp’s</a:t>
            </a:r>
            <a:endParaRPr lang="en-US" b="1" cap="all" spc="54" dirty="0">
              <a:solidFill>
                <a:schemeClr val="accent1"/>
              </a:solidFill>
              <a:latin typeface="Century Gothic"/>
            </a:endParaRPr>
          </a:p>
        </p:txBody>
      </p:sp>
      <p:sp>
        <p:nvSpPr>
          <p:cNvPr id="15" name="TextBox 14">
            <a:extLst>
              <a:ext uri="{FF2B5EF4-FFF2-40B4-BE49-F238E27FC236}">
                <a16:creationId xmlns:a16="http://schemas.microsoft.com/office/drawing/2014/main" id="{A647FE02-924E-4032-8C25-61B0506435A0}"/>
              </a:ext>
            </a:extLst>
          </p:cNvPr>
          <p:cNvSpPr txBox="1"/>
          <p:nvPr/>
        </p:nvSpPr>
        <p:spPr>
          <a:xfrm>
            <a:off x="527634" y="1195871"/>
            <a:ext cx="11109060" cy="4801314"/>
          </a:xfrm>
          <a:prstGeom prst="rect">
            <a:avLst/>
          </a:prstGeom>
          <a:noFill/>
        </p:spPr>
        <p:txBody>
          <a:bodyPr wrap="square" rtlCol="0">
            <a:spAutoFit/>
          </a:bodyPr>
          <a:lstStyle/>
          <a:p>
            <a:r>
              <a:rPr lang="en-GB" dirty="0"/>
              <a:t>MEWP’s are known as Mobile Elevated Working Platforms which include:</a:t>
            </a:r>
          </a:p>
          <a:p>
            <a:pPr marL="285750" indent="-285750">
              <a:buFont typeface="Arial" panose="020B0604020202020204" pitchFamily="34" charset="0"/>
              <a:buChar char="•"/>
            </a:pPr>
            <a:r>
              <a:rPr lang="en-GB" dirty="0"/>
              <a:t>Scissor Lifts</a:t>
            </a:r>
          </a:p>
          <a:p>
            <a:pPr marL="285750" indent="-285750">
              <a:buFont typeface="Arial" panose="020B0604020202020204" pitchFamily="34" charset="0"/>
              <a:buChar char="•"/>
            </a:pPr>
            <a:r>
              <a:rPr lang="en-GB" dirty="0"/>
              <a:t>Stick Boom Lifts (Cherry Picker)</a:t>
            </a:r>
          </a:p>
          <a:p>
            <a:pPr marL="285750" indent="-285750">
              <a:buFont typeface="Arial" panose="020B0604020202020204" pitchFamily="34" charset="0"/>
              <a:buChar char="•"/>
            </a:pPr>
            <a:r>
              <a:rPr lang="en-GB" dirty="0"/>
              <a:t>Push Around Vertical (PAV)</a:t>
            </a:r>
          </a:p>
          <a:p>
            <a:pPr marL="285750" indent="-285750">
              <a:buFont typeface="Arial" panose="020B0604020202020204" pitchFamily="34" charset="0"/>
              <a:buChar char="•"/>
            </a:pPr>
            <a:r>
              <a:rPr lang="en-GB" dirty="0"/>
              <a:t>Articulating Boom Lift</a:t>
            </a:r>
          </a:p>
          <a:p>
            <a:pPr marL="285750" indent="-285750">
              <a:buFont typeface="Arial" panose="020B0604020202020204" pitchFamily="34" charset="0"/>
              <a:buChar char="•"/>
            </a:pPr>
            <a:r>
              <a:rPr lang="en-GB" dirty="0"/>
              <a:t>Truck Mounts</a:t>
            </a:r>
          </a:p>
          <a:p>
            <a:pPr marL="285750" indent="-285750">
              <a:buFont typeface="Arial" panose="020B0604020202020204" pitchFamily="34" charset="0"/>
              <a:buChar char="•"/>
            </a:pPr>
            <a:endParaRPr lang="en-GB" dirty="0"/>
          </a:p>
          <a:p>
            <a:r>
              <a:rPr lang="en-GB" dirty="0"/>
              <a:t>All operatives must be trained and certified</a:t>
            </a:r>
          </a:p>
          <a:p>
            <a:endParaRPr lang="en-GB" dirty="0"/>
          </a:p>
          <a:p>
            <a:r>
              <a:rPr lang="en-GB" dirty="0"/>
              <a:t>Daily checks to be complete before use i.e. GA 2 / GA 3</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Ensure basket pins are all fully secure</a:t>
            </a:r>
          </a:p>
          <a:p>
            <a:pPr marL="285750" indent="-285750">
              <a:buFont typeface="Arial" panose="020B0604020202020204" pitchFamily="34" charset="0"/>
              <a:buChar char="•"/>
            </a:pPr>
            <a:r>
              <a:rPr lang="en-GB" dirty="0"/>
              <a:t>Use the steps and hand holds to mount the machine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Passengers must be aware of the hazards and alert the operator of such hazards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Exclusion zones / spotters in place</a:t>
            </a:r>
          </a:p>
        </p:txBody>
      </p:sp>
      <p:pic>
        <p:nvPicPr>
          <p:cNvPr id="17" name="Picture 4" descr="Image result for FALL FROM MEWP">
            <a:extLst>
              <a:ext uri="{FF2B5EF4-FFF2-40B4-BE49-F238E27FC236}">
                <a16:creationId xmlns:a16="http://schemas.microsoft.com/office/drawing/2014/main" id="{88E84B5A-F759-4FA7-BAD6-AB24E96A17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10193">
            <a:off x="9235782" y="1915318"/>
            <a:ext cx="2545357" cy="260655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Image result for FALL FROM MEWP">
            <a:extLst>
              <a:ext uri="{FF2B5EF4-FFF2-40B4-BE49-F238E27FC236}">
                <a16:creationId xmlns:a16="http://schemas.microsoft.com/office/drawing/2014/main" id="{8C5A8082-E06C-4BDF-AB12-6BA393208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18293">
            <a:off x="7521103" y="1917926"/>
            <a:ext cx="2545357" cy="2606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3703473"/>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1FCDC47-1F56-48C7-A559-A9F4557BC145}"/>
              </a:ext>
            </a:extLst>
          </p:cNvPr>
          <p:cNvSpPr>
            <a:spLocks noGrp="1"/>
          </p:cNvSpPr>
          <p:nvPr>
            <p:ph type="body" sz="quarter" idx="10"/>
          </p:nvPr>
        </p:nvSpPr>
        <p:spPr>
          <a:xfrm>
            <a:off x="4009544" y="205938"/>
            <a:ext cx="4493703" cy="352799"/>
          </a:xfrm>
        </p:spPr>
        <p:txBody>
          <a:bodyPr/>
          <a:lstStyle/>
          <a:p>
            <a:r>
              <a:rPr lang="en-GB" b="1" dirty="0"/>
              <a:t>Working Safely at Height</a:t>
            </a:r>
          </a:p>
          <a:p>
            <a:endParaRPr lang="en-GB" b="1" dirty="0"/>
          </a:p>
        </p:txBody>
      </p:sp>
      <p:sp>
        <p:nvSpPr>
          <p:cNvPr id="12" name="Rectangle 11">
            <a:extLst>
              <a:ext uri="{FF2B5EF4-FFF2-40B4-BE49-F238E27FC236}">
                <a16:creationId xmlns:a16="http://schemas.microsoft.com/office/drawing/2014/main" id="{8A4C1281-B9E8-447C-8F12-293A701A28CE}"/>
              </a:ext>
            </a:extLst>
          </p:cNvPr>
          <p:cNvSpPr/>
          <p:nvPr/>
        </p:nvSpPr>
        <p:spPr>
          <a:xfrm>
            <a:off x="2516909" y="731598"/>
            <a:ext cx="7478971" cy="687881"/>
          </a:xfrm>
          <a:prstGeom prst="rect">
            <a:avLst/>
          </a:prstGeom>
        </p:spPr>
        <p:txBody>
          <a:bodyPr wrap="none">
            <a:spAutoFit/>
          </a:bodyPr>
          <a:lstStyle/>
          <a:p>
            <a:pPr algn="ctr" defTabSz="2889250">
              <a:lnSpc>
                <a:spcPct val="90000"/>
              </a:lnSpc>
              <a:spcAft>
                <a:spcPct val="35000"/>
              </a:spcAft>
            </a:pPr>
            <a:r>
              <a:rPr lang="en-GB" b="1" cap="all" spc="54" dirty="0">
                <a:solidFill>
                  <a:schemeClr val="accent1"/>
                </a:solidFill>
                <a:latin typeface="Century Gothic"/>
              </a:rPr>
              <a:t>WORKING AT height: </a:t>
            </a:r>
            <a:r>
              <a:rPr lang="en-IE" b="1" dirty="0">
                <a:solidFill>
                  <a:schemeClr val="accent1"/>
                </a:solidFill>
                <a:latin typeface="Helvetica" panose="020B0604020202020204" pitchFamily="34" charset="0"/>
                <a:cs typeface="Helvetica" panose="020B0604020202020204" pitchFamily="34" charset="0"/>
              </a:rPr>
              <a:t>LADDER INSPECTION TAGS &amp; CHECKLIST</a:t>
            </a:r>
          </a:p>
          <a:p>
            <a:pPr algn="ctr" defTabSz="2889250">
              <a:lnSpc>
                <a:spcPct val="90000"/>
              </a:lnSpc>
              <a:spcAft>
                <a:spcPct val="35000"/>
              </a:spcAft>
            </a:pPr>
            <a:endParaRPr lang="en-US" b="1" cap="all" spc="54" dirty="0">
              <a:solidFill>
                <a:schemeClr val="accent1"/>
              </a:solidFill>
              <a:latin typeface="Century Gothic"/>
            </a:endParaRPr>
          </a:p>
        </p:txBody>
      </p:sp>
      <p:pic>
        <p:nvPicPr>
          <p:cNvPr id="7" name="Content Placeholder 2">
            <a:extLst>
              <a:ext uri="{FF2B5EF4-FFF2-40B4-BE49-F238E27FC236}">
                <a16:creationId xmlns:a16="http://schemas.microsoft.com/office/drawing/2014/main" id="{F2B62FFE-7466-4EFD-9E50-AB3AF3275FD5}"/>
              </a:ext>
            </a:extLst>
          </p:cNvPr>
          <p:cNvPicPr>
            <a:picLocks noChangeAspect="1"/>
          </p:cNvPicPr>
          <p:nvPr/>
        </p:nvPicPr>
        <p:blipFill>
          <a:blip r:embed="rId3"/>
          <a:stretch>
            <a:fillRect/>
          </a:stretch>
        </p:blipFill>
        <p:spPr>
          <a:xfrm>
            <a:off x="8001910" y="2475572"/>
            <a:ext cx="3987939" cy="4159849"/>
          </a:xfrm>
          <a:prstGeom prst="rect">
            <a:avLst/>
          </a:prstGeom>
        </p:spPr>
      </p:pic>
      <p:sp>
        <p:nvSpPr>
          <p:cNvPr id="9" name="Rectangle 8">
            <a:extLst>
              <a:ext uri="{FF2B5EF4-FFF2-40B4-BE49-F238E27FC236}">
                <a16:creationId xmlns:a16="http://schemas.microsoft.com/office/drawing/2014/main" id="{AC2F57FD-2D3E-40AF-8EEA-62D6F274C76E}"/>
              </a:ext>
            </a:extLst>
          </p:cNvPr>
          <p:cNvSpPr/>
          <p:nvPr/>
        </p:nvSpPr>
        <p:spPr>
          <a:xfrm>
            <a:off x="654401" y="1280695"/>
            <a:ext cx="10114670" cy="1477328"/>
          </a:xfrm>
          <a:prstGeom prst="rect">
            <a:avLst/>
          </a:prstGeom>
        </p:spPr>
        <p:txBody>
          <a:bodyPr wrap="square">
            <a:spAutoFit/>
          </a:bodyPr>
          <a:lstStyle/>
          <a:p>
            <a:pPr marL="342900" indent="-342900">
              <a:buFont typeface="Arial" panose="020B0604020202020204" pitchFamily="34" charset="0"/>
              <a:buChar char="•"/>
            </a:pPr>
            <a:r>
              <a:rPr lang="en-IE" u="sng" dirty="0"/>
              <a:t>LADDERS SHOULD BE CHECKED IN ACCORDANCE WITH THE REGULATIONS</a:t>
            </a:r>
          </a:p>
          <a:p>
            <a:pPr marL="285750" indent="-285750">
              <a:buFont typeface="Wingdings" panose="05000000000000000000" pitchFamily="2" charset="2"/>
              <a:buChar char="q"/>
            </a:pPr>
            <a:endParaRPr lang="en-IE" u="sng" dirty="0"/>
          </a:p>
          <a:p>
            <a:pPr marL="342900" indent="-342900">
              <a:buFont typeface="Arial" panose="020B0604020202020204" pitchFamily="34" charset="0"/>
              <a:buChar char="•"/>
            </a:pPr>
            <a:r>
              <a:rPr lang="en-IE" u="sng" dirty="0"/>
              <a:t>A weekly (GA3) should be filled out thereafter </a:t>
            </a:r>
          </a:p>
          <a:p>
            <a:endParaRPr lang="en-IE" b="1" dirty="0">
              <a:solidFill>
                <a:schemeClr val="accent1"/>
              </a:solidFill>
              <a:latin typeface="Calibri" panose="020F0502020204030204" pitchFamily="34" charset="0"/>
              <a:cs typeface="Calibri" panose="020F0502020204030204" pitchFamily="34" charset="0"/>
            </a:endParaRPr>
          </a:p>
          <a:p>
            <a:endParaRPr lang="en-IE" b="1" dirty="0">
              <a:solidFill>
                <a:schemeClr val="accent1"/>
              </a:solidFill>
              <a:latin typeface="Calibri" panose="020F0502020204030204" pitchFamily="34" charset="0"/>
              <a:cs typeface="Calibri" panose="020F0502020204030204" pitchFamily="34" charset="0"/>
            </a:endParaRPr>
          </a:p>
        </p:txBody>
      </p:sp>
      <p:pic>
        <p:nvPicPr>
          <p:cNvPr id="10" name="Picture 2" descr="Image result for ga3 form">
            <a:extLst>
              <a:ext uri="{FF2B5EF4-FFF2-40B4-BE49-F238E27FC236}">
                <a16:creationId xmlns:a16="http://schemas.microsoft.com/office/drawing/2014/main" id="{20D7DE9E-0D8E-4FD4-AD2C-69E9B85848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451" y="2270300"/>
            <a:ext cx="6986134" cy="4025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866922"/>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1FCDC47-1F56-48C7-A559-A9F4557BC145}"/>
              </a:ext>
            </a:extLst>
          </p:cNvPr>
          <p:cNvSpPr>
            <a:spLocks noGrp="1"/>
          </p:cNvSpPr>
          <p:nvPr>
            <p:ph type="body" sz="quarter" idx="10"/>
          </p:nvPr>
        </p:nvSpPr>
        <p:spPr>
          <a:xfrm>
            <a:off x="4009544" y="205938"/>
            <a:ext cx="4493703" cy="352799"/>
          </a:xfrm>
        </p:spPr>
        <p:txBody>
          <a:bodyPr/>
          <a:lstStyle/>
          <a:p>
            <a:r>
              <a:rPr lang="en-GB" b="1" dirty="0"/>
              <a:t>Working Safely at Height</a:t>
            </a:r>
          </a:p>
          <a:p>
            <a:endParaRPr lang="en-GB" b="1" dirty="0"/>
          </a:p>
        </p:txBody>
      </p:sp>
      <p:sp>
        <p:nvSpPr>
          <p:cNvPr id="2" name="Rectangle 1">
            <a:extLst>
              <a:ext uri="{FF2B5EF4-FFF2-40B4-BE49-F238E27FC236}">
                <a16:creationId xmlns:a16="http://schemas.microsoft.com/office/drawing/2014/main" id="{8A575A61-44A2-475D-9B51-83AA5B0E88A5}"/>
              </a:ext>
            </a:extLst>
          </p:cNvPr>
          <p:cNvSpPr/>
          <p:nvPr/>
        </p:nvSpPr>
        <p:spPr>
          <a:xfrm>
            <a:off x="798286" y="1022534"/>
            <a:ext cx="7248434" cy="2975558"/>
          </a:xfrm>
          <a:prstGeom prst="rect">
            <a:avLst/>
          </a:prstGeom>
        </p:spPr>
        <p:txBody>
          <a:bodyPr wrap="square">
            <a:spAutoFit/>
          </a:bodyPr>
          <a:lstStyle/>
          <a:p>
            <a:pPr algn="ctr"/>
            <a:endParaRPr lang="en-IE" sz="2000" b="1" dirty="0">
              <a:solidFill>
                <a:schemeClr val="accent1"/>
              </a:solidFill>
              <a:latin typeface="Helvetica" panose="020B0604020202020204" pitchFamily="34" charset="0"/>
              <a:cs typeface="Helvetica" panose="020B0604020202020204" pitchFamily="34" charset="0"/>
            </a:endParaRPr>
          </a:p>
          <a:p>
            <a:r>
              <a:rPr lang="en-IE" b="1" dirty="0">
                <a:solidFill>
                  <a:schemeClr val="accent1"/>
                </a:solidFill>
                <a:latin typeface="Helvetica" panose="020B0604020202020204" pitchFamily="34" charset="0"/>
                <a:cs typeface="Helvetica" panose="020B0604020202020204" pitchFamily="34" charset="0"/>
              </a:rPr>
              <a:t>Always inspect a ladder before and after use:</a:t>
            </a:r>
          </a:p>
          <a:p>
            <a:r>
              <a:rPr lang="en-IE" b="1" dirty="0">
                <a:solidFill>
                  <a:schemeClr val="accent1"/>
                </a:solidFill>
                <a:latin typeface="Helvetica" panose="020B0604020202020204" pitchFamily="34" charset="0"/>
                <a:cs typeface="Helvetica" panose="020B0604020202020204" pitchFamily="34" charset="0"/>
              </a:rPr>
              <a:t> </a:t>
            </a:r>
          </a:p>
          <a:p>
            <a:pPr marL="285750" indent="-285750">
              <a:lnSpc>
                <a:spcPct val="150000"/>
              </a:lnSpc>
              <a:buFont typeface="Arial" panose="020B0604020202020204" pitchFamily="34" charset="0"/>
              <a:buChar char="•"/>
            </a:pPr>
            <a:r>
              <a:rPr lang="en-IE" dirty="0"/>
              <a:t>Side rails aren’t bent, broken, twisted or split</a:t>
            </a:r>
          </a:p>
          <a:p>
            <a:pPr marL="285750" indent="-285750">
              <a:lnSpc>
                <a:spcPct val="150000"/>
              </a:lnSpc>
              <a:buFont typeface="Arial" panose="020B0604020202020204" pitchFamily="34" charset="0"/>
              <a:buChar char="•"/>
              <a:tabLst>
                <a:tab pos="265113" algn="l"/>
              </a:tabLst>
            </a:pPr>
            <a:r>
              <a:rPr lang="en-IE" dirty="0"/>
              <a:t>Rungs, cleats or steps aren’t bent, broken or missing</a:t>
            </a:r>
          </a:p>
          <a:p>
            <a:pPr marL="285750" indent="-285750">
              <a:lnSpc>
                <a:spcPct val="150000"/>
              </a:lnSpc>
              <a:buFont typeface="Arial" panose="020B0604020202020204" pitchFamily="34" charset="0"/>
              <a:buChar char="•"/>
            </a:pPr>
            <a:r>
              <a:rPr lang="en-IE" dirty="0"/>
              <a:t>All bolts and rivets are in place and securely tightened</a:t>
            </a:r>
          </a:p>
          <a:p>
            <a:pPr marL="285750" indent="-285750">
              <a:lnSpc>
                <a:spcPct val="150000"/>
              </a:lnSpc>
              <a:buFont typeface="Arial" panose="020B0604020202020204" pitchFamily="34" charset="0"/>
              <a:buChar char="•"/>
            </a:pPr>
            <a:r>
              <a:rPr lang="en-IE" dirty="0"/>
              <a:t>Joints between the side rails and the individual rungs are tight</a:t>
            </a:r>
          </a:p>
        </p:txBody>
      </p:sp>
      <p:sp>
        <p:nvSpPr>
          <p:cNvPr id="13" name="Rectangle 12">
            <a:extLst>
              <a:ext uri="{FF2B5EF4-FFF2-40B4-BE49-F238E27FC236}">
                <a16:creationId xmlns:a16="http://schemas.microsoft.com/office/drawing/2014/main" id="{4A14BC80-ED96-494C-A53F-F9A7ED4CBBCF}"/>
              </a:ext>
            </a:extLst>
          </p:cNvPr>
          <p:cNvSpPr/>
          <p:nvPr/>
        </p:nvSpPr>
        <p:spPr>
          <a:xfrm>
            <a:off x="-308461" y="623965"/>
            <a:ext cx="8811708" cy="1380378"/>
          </a:xfrm>
          <a:prstGeom prst="rect">
            <a:avLst/>
          </a:prstGeom>
        </p:spPr>
        <p:txBody>
          <a:bodyPr wrap="square">
            <a:spAutoFit/>
          </a:bodyPr>
          <a:lstStyle/>
          <a:p>
            <a:pPr algn="ctr" defTabSz="2889250">
              <a:lnSpc>
                <a:spcPct val="90000"/>
              </a:lnSpc>
              <a:spcAft>
                <a:spcPct val="35000"/>
              </a:spcAft>
            </a:pPr>
            <a:r>
              <a:rPr lang="en-GB" b="1" cap="all" spc="54" dirty="0">
                <a:solidFill>
                  <a:schemeClr val="accent1"/>
                </a:solidFill>
                <a:latin typeface="Century Gothic"/>
              </a:rPr>
              <a:t>WORKING AT height: </a:t>
            </a:r>
            <a:r>
              <a:rPr lang="en-IE" b="1" cap="all" spc="54" dirty="0">
                <a:solidFill>
                  <a:schemeClr val="accent1"/>
                </a:solidFill>
                <a:latin typeface="Century Gothic"/>
              </a:rPr>
              <a:t>Pre-Use Inspection of Ladder</a:t>
            </a:r>
          </a:p>
          <a:p>
            <a:pPr algn="ctr" defTabSz="2889250">
              <a:lnSpc>
                <a:spcPct val="90000"/>
              </a:lnSpc>
              <a:spcAft>
                <a:spcPct val="35000"/>
              </a:spcAft>
            </a:pPr>
            <a:r>
              <a:rPr lang="en-IE" b="1" cap="all" spc="54" dirty="0">
                <a:solidFill>
                  <a:schemeClr val="accent1"/>
                </a:solidFill>
                <a:latin typeface="Century Gothic"/>
              </a:rPr>
              <a:t>(EXAMPLE)</a:t>
            </a:r>
          </a:p>
          <a:p>
            <a:pPr algn="ctr" defTabSz="2889250">
              <a:lnSpc>
                <a:spcPct val="90000"/>
              </a:lnSpc>
              <a:spcAft>
                <a:spcPct val="35000"/>
              </a:spcAft>
            </a:pPr>
            <a:endParaRPr lang="en-IE" b="1" dirty="0">
              <a:solidFill>
                <a:schemeClr val="accent1"/>
              </a:solidFill>
              <a:latin typeface="Helvetica" panose="020B0604020202020204" pitchFamily="34" charset="0"/>
              <a:cs typeface="Helvetica" panose="020B0604020202020204" pitchFamily="34" charset="0"/>
            </a:endParaRPr>
          </a:p>
          <a:p>
            <a:pPr algn="ctr" defTabSz="2889250">
              <a:lnSpc>
                <a:spcPct val="90000"/>
              </a:lnSpc>
              <a:spcAft>
                <a:spcPct val="35000"/>
              </a:spcAft>
            </a:pPr>
            <a:endParaRPr lang="en-US" b="1" cap="all" spc="54" dirty="0">
              <a:solidFill>
                <a:schemeClr val="accent1"/>
              </a:solidFill>
              <a:latin typeface="Century Gothic"/>
            </a:endParaRPr>
          </a:p>
        </p:txBody>
      </p:sp>
      <p:pic>
        <p:nvPicPr>
          <p:cNvPr id="19" name="Picture 18">
            <a:extLst>
              <a:ext uri="{FF2B5EF4-FFF2-40B4-BE49-F238E27FC236}">
                <a16:creationId xmlns:a16="http://schemas.microsoft.com/office/drawing/2014/main" id="{28A80340-70D7-4AEF-B8B0-A0DD7913F6C2}"/>
              </a:ext>
            </a:extLst>
          </p:cNvPr>
          <p:cNvPicPr>
            <a:picLocks noChangeAspect="1"/>
          </p:cNvPicPr>
          <p:nvPr/>
        </p:nvPicPr>
        <p:blipFill>
          <a:blip r:embed="rId3"/>
          <a:stretch>
            <a:fillRect/>
          </a:stretch>
        </p:blipFill>
        <p:spPr>
          <a:xfrm>
            <a:off x="4097393" y="3998092"/>
            <a:ext cx="3146235" cy="2276872"/>
          </a:xfrm>
          <a:prstGeom prst="rect">
            <a:avLst/>
          </a:prstGeom>
        </p:spPr>
      </p:pic>
      <p:pic>
        <p:nvPicPr>
          <p:cNvPr id="20" name="Picture 19">
            <a:extLst>
              <a:ext uri="{FF2B5EF4-FFF2-40B4-BE49-F238E27FC236}">
                <a16:creationId xmlns:a16="http://schemas.microsoft.com/office/drawing/2014/main" id="{7C052E74-35E6-4370-972F-8E7224E9BF03}"/>
              </a:ext>
            </a:extLst>
          </p:cNvPr>
          <p:cNvPicPr>
            <a:picLocks noChangeAspect="1"/>
          </p:cNvPicPr>
          <p:nvPr/>
        </p:nvPicPr>
        <p:blipFill>
          <a:blip r:embed="rId4"/>
          <a:stretch>
            <a:fillRect/>
          </a:stretch>
        </p:blipFill>
        <p:spPr>
          <a:xfrm>
            <a:off x="1820521" y="3998092"/>
            <a:ext cx="2276872" cy="2276872"/>
          </a:xfrm>
          <a:prstGeom prst="rect">
            <a:avLst/>
          </a:prstGeom>
        </p:spPr>
      </p:pic>
      <p:pic>
        <p:nvPicPr>
          <p:cNvPr id="21" name="Content Placeholder 9">
            <a:extLst>
              <a:ext uri="{FF2B5EF4-FFF2-40B4-BE49-F238E27FC236}">
                <a16:creationId xmlns:a16="http://schemas.microsoft.com/office/drawing/2014/main" id="{FEA4DFC7-5A7E-4121-8866-9C82C3BC6A89}"/>
              </a:ext>
            </a:extLst>
          </p:cNvPr>
          <p:cNvPicPr>
            <a:picLocks noChangeAspect="1"/>
          </p:cNvPicPr>
          <p:nvPr/>
        </p:nvPicPr>
        <p:blipFill>
          <a:blip r:embed="rId5"/>
          <a:stretch>
            <a:fillRect/>
          </a:stretch>
        </p:blipFill>
        <p:spPr>
          <a:xfrm>
            <a:off x="8046720" y="1022534"/>
            <a:ext cx="3631471" cy="5502536"/>
          </a:xfrm>
          <a:prstGeom prst="rect">
            <a:avLst/>
          </a:prstGeom>
        </p:spPr>
      </p:pic>
    </p:spTree>
    <p:extLst>
      <p:ext uri="{BB962C8B-B14F-4D97-AF65-F5344CB8AC3E}">
        <p14:creationId xmlns:p14="http://schemas.microsoft.com/office/powerpoint/2010/main" val="528296301"/>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1FCDC47-1F56-48C7-A559-A9F4557BC145}"/>
              </a:ext>
            </a:extLst>
          </p:cNvPr>
          <p:cNvSpPr>
            <a:spLocks noGrp="1"/>
          </p:cNvSpPr>
          <p:nvPr>
            <p:ph type="body" sz="quarter" idx="10"/>
          </p:nvPr>
        </p:nvSpPr>
        <p:spPr>
          <a:xfrm>
            <a:off x="4009544" y="205938"/>
            <a:ext cx="4493703" cy="352799"/>
          </a:xfrm>
        </p:spPr>
        <p:txBody>
          <a:bodyPr/>
          <a:lstStyle/>
          <a:p>
            <a:r>
              <a:rPr lang="en-GB" b="1" dirty="0"/>
              <a:t>Working Safely at Height</a:t>
            </a:r>
          </a:p>
          <a:p>
            <a:endParaRPr lang="en-GB" b="1" dirty="0"/>
          </a:p>
        </p:txBody>
      </p:sp>
      <p:sp>
        <p:nvSpPr>
          <p:cNvPr id="13" name="Rectangle 12">
            <a:extLst>
              <a:ext uri="{FF2B5EF4-FFF2-40B4-BE49-F238E27FC236}">
                <a16:creationId xmlns:a16="http://schemas.microsoft.com/office/drawing/2014/main" id="{4A14BC80-ED96-494C-A53F-F9A7ED4CBBCF}"/>
              </a:ext>
            </a:extLst>
          </p:cNvPr>
          <p:cNvSpPr/>
          <p:nvPr/>
        </p:nvSpPr>
        <p:spPr>
          <a:xfrm>
            <a:off x="1690146" y="679513"/>
            <a:ext cx="8811708" cy="1034129"/>
          </a:xfrm>
          <a:prstGeom prst="rect">
            <a:avLst/>
          </a:prstGeom>
        </p:spPr>
        <p:txBody>
          <a:bodyPr wrap="square">
            <a:spAutoFit/>
          </a:bodyPr>
          <a:lstStyle/>
          <a:p>
            <a:pPr algn="ctr" defTabSz="2889250">
              <a:lnSpc>
                <a:spcPct val="90000"/>
              </a:lnSpc>
              <a:spcAft>
                <a:spcPct val="35000"/>
              </a:spcAft>
            </a:pPr>
            <a:r>
              <a:rPr lang="en-GB" b="1" cap="all" spc="54" dirty="0">
                <a:solidFill>
                  <a:schemeClr val="accent1"/>
                </a:solidFill>
                <a:latin typeface="Century Gothic"/>
              </a:rPr>
              <a:t>WORKING AT height equipment: harness</a:t>
            </a:r>
            <a:endParaRPr lang="en-IE" b="1" cap="all" spc="54" dirty="0">
              <a:solidFill>
                <a:schemeClr val="accent1"/>
              </a:solidFill>
              <a:latin typeface="Century Gothic"/>
            </a:endParaRPr>
          </a:p>
          <a:p>
            <a:pPr algn="ctr" defTabSz="2889250">
              <a:lnSpc>
                <a:spcPct val="90000"/>
              </a:lnSpc>
              <a:spcAft>
                <a:spcPct val="35000"/>
              </a:spcAft>
            </a:pPr>
            <a:endParaRPr lang="en-IE" b="1" dirty="0">
              <a:solidFill>
                <a:schemeClr val="accent1"/>
              </a:solidFill>
              <a:latin typeface="Helvetica" panose="020B0604020202020204" pitchFamily="34" charset="0"/>
              <a:cs typeface="Helvetica" panose="020B0604020202020204" pitchFamily="34" charset="0"/>
            </a:endParaRPr>
          </a:p>
          <a:p>
            <a:pPr algn="ctr" defTabSz="2889250">
              <a:lnSpc>
                <a:spcPct val="90000"/>
              </a:lnSpc>
              <a:spcAft>
                <a:spcPct val="35000"/>
              </a:spcAft>
            </a:pPr>
            <a:endParaRPr lang="en-US" b="1" cap="all" spc="54" dirty="0">
              <a:solidFill>
                <a:schemeClr val="accent1"/>
              </a:solidFill>
              <a:latin typeface="Century Gothic"/>
            </a:endParaRPr>
          </a:p>
        </p:txBody>
      </p:sp>
      <p:pic>
        <p:nvPicPr>
          <p:cNvPr id="9" name="Picture 2">
            <a:extLst>
              <a:ext uri="{FF2B5EF4-FFF2-40B4-BE49-F238E27FC236}">
                <a16:creationId xmlns:a16="http://schemas.microsoft.com/office/drawing/2014/main" id="{9BABA3FC-8838-4332-8FBF-3F68A8FB894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1444" y="1338200"/>
            <a:ext cx="10149112"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a:extLst>
              <a:ext uri="{FF2B5EF4-FFF2-40B4-BE49-F238E27FC236}">
                <a16:creationId xmlns:a16="http://schemas.microsoft.com/office/drawing/2014/main" id="{4DFC1335-56A1-4808-AC19-74CFE737716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35711" y="2351025"/>
            <a:ext cx="5446577" cy="382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a:extLst>
              <a:ext uri="{FF2B5EF4-FFF2-40B4-BE49-F238E27FC236}">
                <a16:creationId xmlns:a16="http://schemas.microsoft.com/office/drawing/2014/main" id="{86F87230-F983-47B1-B78D-81AA19247A5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28389" y="2356698"/>
            <a:ext cx="3621087"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a:extLst>
              <a:ext uri="{FF2B5EF4-FFF2-40B4-BE49-F238E27FC236}">
                <a16:creationId xmlns:a16="http://schemas.microsoft.com/office/drawing/2014/main" id="{1627FC59-1167-4BA2-8E04-B97AD6943E2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82288" y="5317385"/>
            <a:ext cx="4306887"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6258246"/>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1FCDC47-1F56-48C7-A559-A9F4557BC145}"/>
              </a:ext>
            </a:extLst>
          </p:cNvPr>
          <p:cNvSpPr>
            <a:spLocks noGrp="1"/>
          </p:cNvSpPr>
          <p:nvPr>
            <p:ph type="body" sz="quarter" idx="10"/>
          </p:nvPr>
        </p:nvSpPr>
        <p:spPr>
          <a:xfrm>
            <a:off x="4009544" y="205938"/>
            <a:ext cx="4493703" cy="352799"/>
          </a:xfrm>
        </p:spPr>
        <p:txBody>
          <a:bodyPr/>
          <a:lstStyle/>
          <a:p>
            <a:r>
              <a:rPr lang="en-GB" b="1" dirty="0"/>
              <a:t>Working Safely at Height</a:t>
            </a:r>
          </a:p>
          <a:p>
            <a:endParaRPr lang="en-GB" b="1" dirty="0"/>
          </a:p>
        </p:txBody>
      </p:sp>
      <p:sp>
        <p:nvSpPr>
          <p:cNvPr id="13" name="Rectangle 12">
            <a:extLst>
              <a:ext uri="{FF2B5EF4-FFF2-40B4-BE49-F238E27FC236}">
                <a16:creationId xmlns:a16="http://schemas.microsoft.com/office/drawing/2014/main" id="{4A14BC80-ED96-494C-A53F-F9A7ED4CBBCF}"/>
              </a:ext>
            </a:extLst>
          </p:cNvPr>
          <p:cNvSpPr/>
          <p:nvPr/>
        </p:nvSpPr>
        <p:spPr>
          <a:xfrm>
            <a:off x="1690146" y="695039"/>
            <a:ext cx="8811708" cy="1034129"/>
          </a:xfrm>
          <a:prstGeom prst="rect">
            <a:avLst/>
          </a:prstGeom>
        </p:spPr>
        <p:txBody>
          <a:bodyPr wrap="square">
            <a:spAutoFit/>
          </a:bodyPr>
          <a:lstStyle/>
          <a:p>
            <a:pPr algn="ctr" defTabSz="2889250">
              <a:lnSpc>
                <a:spcPct val="90000"/>
              </a:lnSpc>
              <a:spcAft>
                <a:spcPct val="35000"/>
              </a:spcAft>
            </a:pPr>
            <a:r>
              <a:rPr lang="en-GB" b="1" cap="all" spc="54" dirty="0">
                <a:solidFill>
                  <a:schemeClr val="accent1"/>
                </a:solidFill>
                <a:latin typeface="Century Gothic"/>
              </a:rPr>
              <a:t>WORKING AT height equipment: work positioning </a:t>
            </a:r>
            <a:endParaRPr lang="en-IE" b="1" cap="all" spc="54" dirty="0">
              <a:solidFill>
                <a:schemeClr val="accent1"/>
              </a:solidFill>
              <a:latin typeface="Century Gothic"/>
            </a:endParaRPr>
          </a:p>
          <a:p>
            <a:pPr algn="ctr" defTabSz="2889250">
              <a:lnSpc>
                <a:spcPct val="90000"/>
              </a:lnSpc>
              <a:spcAft>
                <a:spcPct val="35000"/>
              </a:spcAft>
            </a:pPr>
            <a:endParaRPr lang="en-IE" b="1" dirty="0">
              <a:solidFill>
                <a:schemeClr val="accent1"/>
              </a:solidFill>
              <a:latin typeface="Helvetica" panose="020B0604020202020204" pitchFamily="34" charset="0"/>
              <a:cs typeface="Helvetica" panose="020B0604020202020204" pitchFamily="34" charset="0"/>
            </a:endParaRPr>
          </a:p>
          <a:p>
            <a:pPr algn="ctr" defTabSz="2889250">
              <a:lnSpc>
                <a:spcPct val="90000"/>
              </a:lnSpc>
              <a:spcAft>
                <a:spcPct val="35000"/>
              </a:spcAft>
            </a:pPr>
            <a:endParaRPr lang="en-US" b="1" cap="all" spc="54" dirty="0">
              <a:solidFill>
                <a:schemeClr val="accent1"/>
              </a:solidFill>
              <a:latin typeface="Century Gothic"/>
            </a:endParaRPr>
          </a:p>
        </p:txBody>
      </p:sp>
      <p:pic>
        <p:nvPicPr>
          <p:cNvPr id="8" name="Picture 2">
            <a:extLst>
              <a:ext uri="{FF2B5EF4-FFF2-40B4-BE49-F238E27FC236}">
                <a16:creationId xmlns:a16="http://schemas.microsoft.com/office/drawing/2014/main" id="{287C5748-3EA4-4ABD-97AD-D1C394C7E8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98641" y="1530551"/>
            <a:ext cx="4782746" cy="436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a:extLst>
              <a:ext uri="{FF2B5EF4-FFF2-40B4-BE49-F238E27FC236}">
                <a16:creationId xmlns:a16="http://schemas.microsoft.com/office/drawing/2014/main" id="{9D4BC50A-A030-4FA4-8632-9CB53663561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12000" y="1530551"/>
            <a:ext cx="3495472" cy="3796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a:extLst>
              <a:ext uri="{FF2B5EF4-FFF2-40B4-BE49-F238E27FC236}">
                <a16:creationId xmlns:a16="http://schemas.microsoft.com/office/drawing/2014/main" id="{DAD44584-C3CC-42ED-A96C-D07669CBCF8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91248" y="5502264"/>
            <a:ext cx="373697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7177302"/>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1FCDC47-1F56-48C7-A559-A9F4557BC145}"/>
              </a:ext>
            </a:extLst>
          </p:cNvPr>
          <p:cNvSpPr>
            <a:spLocks noGrp="1"/>
          </p:cNvSpPr>
          <p:nvPr>
            <p:ph type="body" sz="quarter" idx="10"/>
          </p:nvPr>
        </p:nvSpPr>
        <p:spPr>
          <a:xfrm>
            <a:off x="4009544" y="205938"/>
            <a:ext cx="4493703" cy="352799"/>
          </a:xfrm>
        </p:spPr>
        <p:txBody>
          <a:bodyPr/>
          <a:lstStyle/>
          <a:p>
            <a:r>
              <a:rPr lang="en-GB" b="1" dirty="0"/>
              <a:t>Working Safely at Height</a:t>
            </a:r>
          </a:p>
          <a:p>
            <a:endParaRPr lang="en-GB" b="1" dirty="0"/>
          </a:p>
        </p:txBody>
      </p:sp>
      <p:sp>
        <p:nvSpPr>
          <p:cNvPr id="13" name="Rectangle 12">
            <a:extLst>
              <a:ext uri="{FF2B5EF4-FFF2-40B4-BE49-F238E27FC236}">
                <a16:creationId xmlns:a16="http://schemas.microsoft.com/office/drawing/2014/main" id="{4A14BC80-ED96-494C-A53F-F9A7ED4CBBCF}"/>
              </a:ext>
            </a:extLst>
          </p:cNvPr>
          <p:cNvSpPr/>
          <p:nvPr/>
        </p:nvSpPr>
        <p:spPr>
          <a:xfrm>
            <a:off x="1830870" y="710439"/>
            <a:ext cx="8811708" cy="1034129"/>
          </a:xfrm>
          <a:prstGeom prst="rect">
            <a:avLst/>
          </a:prstGeom>
        </p:spPr>
        <p:txBody>
          <a:bodyPr wrap="square">
            <a:spAutoFit/>
          </a:bodyPr>
          <a:lstStyle/>
          <a:p>
            <a:pPr algn="ctr" defTabSz="2889250">
              <a:lnSpc>
                <a:spcPct val="90000"/>
              </a:lnSpc>
              <a:spcAft>
                <a:spcPct val="35000"/>
              </a:spcAft>
            </a:pPr>
            <a:r>
              <a:rPr lang="en-GB" b="1" cap="all" spc="54" dirty="0">
                <a:solidFill>
                  <a:schemeClr val="accent1"/>
                </a:solidFill>
                <a:latin typeface="Century Gothic"/>
              </a:rPr>
              <a:t>WORKING AT height equipment: fall arrest systems  </a:t>
            </a:r>
            <a:endParaRPr lang="en-IE" b="1" cap="all" spc="54" dirty="0">
              <a:solidFill>
                <a:schemeClr val="accent1"/>
              </a:solidFill>
              <a:latin typeface="Century Gothic"/>
            </a:endParaRPr>
          </a:p>
          <a:p>
            <a:pPr algn="ctr" defTabSz="2889250">
              <a:lnSpc>
                <a:spcPct val="90000"/>
              </a:lnSpc>
              <a:spcAft>
                <a:spcPct val="35000"/>
              </a:spcAft>
            </a:pPr>
            <a:endParaRPr lang="en-IE" b="1" dirty="0">
              <a:solidFill>
                <a:schemeClr val="accent1"/>
              </a:solidFill>
              <a:latin typeface="Helvetica" panose="020B0604020202020204" pitchFamily="34" charset="0"/>
              <a:cs typeface="Helvetica" panose="020B0604020202020204" pitchFamily="34" charset="0"/>
            </a:endParaRPr>
          </a:p>
          <a:p>
            <a:pPr algn="ctr" defTabSz="2889250">
              <a:lnSpc>
                <a:spcPct val="90000"/>
              </a:lnSpc>
              <a:spcAft>
                <a:spcPct val="35000"/>
              </a:spcAft>
            </a:pPr>
            <a:endParaRPr lang="en-US" b="1" cap="all" spc="54" dirty="0">
              <a:solidFill>
                <a:schemeClr val="accent1"/>
              </a:solidFill>
              <a:latin typeface="Century Gothic"/>
            </a:endParaRPr>
          </a:p>
        </p:txBody>
      </p:sp>
      <p:pic>
        <p:nvPicPr>
          <p:cNvPr id="7" name="Picture 2">
            <a:extLst>
              <a:ext uri="{FF2B5EF4-FFF2-40B4-BE49-F238E27FC236}">
                <a16:creationId xmlns:a16="http://schemas.microsoft.com/office/drawing/2014/main" id="{0314979D-7879-4CB3-90D5-A847D77299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6901" y="1312497"/>
            <a:ext cx="7070380" cy="4346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32565890-2F28-415D-946B-C21312B6BC26}"/>
              </a:ext>
            </a:extLst>
          </p:cNvPr>
          <p:cNvPicPr>
            <a:picLocks noChangeAspect="1"/>
          </p:cNvPicPr>
          <p:nvPr/>
        </p:nvPicPr>
        <p:blipFill>
          <a:blip r:embed="rId4"/>
          <a:stretch>
            <a:fillRect/>
          </a:stretch>
        </p:blipFill>
        <p:spPr>
          <a:xfrm>
            <a:off x="9693578" y="2642487"/>
            <a:ext cx="1898001" cy="2884694"/>
          </a:xfrm>
          <a:prstGeom prst="rect">
            <a:avLst/>
          </a:prstGeom>
        </p:spPr>
      </p:pic>
      <p:pic>
        <p:nvPicPr>
          <p:cNvPr id="18" name="Picture 17">
            <a:extLst>
              <a:ext uri="{FF2B5EF4-FFF2-40B4-BE49-F238E27FC236}">
                <a16:creationId xmlns:a16="http://schemas.microsoft.com/office/drawing/2014/main" id="{044EA302-BE28-4EE4-9ECE-A0EF47888D60}"/>
              </a:ext>
            </a:extLst>
          </p:cNvPr>
          <p:cNvPicPr>
            <a:picLocks noChangeAspect="1"/>
          </p:cNvPicPr>
          <p:nvPr/>
        </p:nvPicPr>
        <p:blipFill>
          <a:blip r:embed="rId5"/>
          <a:stretch>
            <a:fillRect/>
          </a:stretch>
        </p:blipFill>
        <p:spPr>
          <a:xfrm>
            <a:off x="7157207" y="2930400"/>
            <a:ext cx="2536371" cy="2308868"/>
          </a:xfrm>
          <a:prstGeom prst="rect">
            <a:avLst/>
          </a:prstGeom>
        </p:spPr>
      </p:pic>
      <p:sp>
        <p:nvSpPr>
          <p:cNvPr id="19" name="TextBox 18">
            <a:extLst>
              <a:ext uri="{FF2B5EF4-FFF2-40B4-BE49-F238E27FC236}">
                <a16:creationId xmlns:a16="http://schemas.microsoft.com/office/drawing/2014/main" id="{B98B76C5-7558-4CCB-98A1-44C414B46D6E}"/>
              </a:ext>
            </a:extLst>
          </p:cNvPr>
          <p:cNvSpPr txBox="1"/>
          <p:nvPr/>
        </p:nvSpPr>
        <p:spPr>
          <a:xfrm>
            <a:off x="7999790" y="2222447"/>
            <a:ext cx="3685309" cy="369332"/>
          </a:xfrm>
          <a:prstGeom prst="rect">
            <a:avLst/>
          </a:prstGeom>
          <a:noFill/>
        </p:spPr>
        <p:txBody>
          <a:bodyPr wrap="square" rtlCol="0">
            <a:spAutoFit/>
          </a:bodyPr>
          <a:lstStyle/>
          <a:p>
            <a:r>
              <a:rPr lang="en-IE" dirty="0"/>
              <a:t>FALL ARREST EQUIPMENT </a:t>
            </a:r>
          </a:p>
        </p:txBody>
      </p:sp>
    </p:spTree>
    <p:extLst>
      <p:ext uri="{BB962C8B-B14F-4D97-AF65-F5344CB8AC3E}">
        <p14:creationId xmlns:p14="http://schemas.microsoft.com/office/powerpoint/2010/main" val="874490691"/>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1FCDC47-1F56-48C7-A559-A9F4557BC145}"/>
              </a:ext>
            </a:extLst>
          </p:cNvPr>
          <p:cNvSpPr>
            <a:spLocks noGrp="1"/>
          </p:cNvSpPr>
          <p:nvPr>
            <p:ph type="body" sz="quarter" idx="10"/>
          </p:nvPr>
        </p:nvSpPr>
        <p:spPr>
          <a:xfrm>
            <a:off x="4009544" y="205938"/>
            <a:ext cx="4493703" cy="352799"/>
          </a:xfrm>
        </p:spPr>
        <p:txBody>
          <a:bodyPr/>
          <a:lstStyle/>
          <a:p>
            <a:r>
              <a:rPr lang="en-GB" b="1" dirty="0"/>
              <a:t>Working Safely at Height</a:t>
            </a:r>
          </a:p>
          <a:p>
            <a:endParaRPr lang="en-GB" b="1" dirty="0"/>
          </a:p>
        </p:txBody>
      </p:sp>
      <p:sp>
        <p:nvSpPr>
          <p:cNvPr id="13" name="Rectangle 12">
            <a:extLst>
              <a:ext uri="{FF2B5EF4-FFF2-40B4-BE49-F238E27FC236}">
                <a16:creationId xmlns:a16="http://schemas.microsoft.com/office/drawing/2014/main" id="{4A14BC80-ED96-494C-A53F-F9A7ED4CBBCF}"/>
              </a:ext>
            </a:extLst>
          </p:cNvPr>
          <p:cNvSpPr/>
          <p:nvPr/>
        </p:nvSpPr>
        <p:spPr>
          <a:xfrm>
            <a:off x="1755282" y="695039"/>
            <a:ext cx="8811708" cy="1034129"/>
          </a:xfrm>
          <a:prstGeom prst="rect">
            <a:avLst/>
          </a:prstGeom>
        </p:spPr>
        <p:txBody>
          <a:bodyPr wrap="square">
            <a:spAutoFit/>
          </a:bodyPr>
          <a:lstStyle/>
          <a:p>
            <a:pPr algn="ctr" defTabSz="2889250">
              <a:lnSpc>
                <a:spcPct val="90000"/>
              </a:lnSpc>
              <a:spcAft>
                <a:spcPct val="35000"/>
              </a:spcAft>
            </a:pPr>
            <a:r>
              <a:rPr lang="en-GB" b="1" cap="all" spc="54" dirty="0">
                <a:solidFill>
                  <a:schemeClr val="accent1"/>
                </a:solidFill>
                <a:latin typeface="Century Gothic"/>
              </a:rPr>
              <a:t>WORKING AT height: falling… the facts</a:t>
            </a:r>
            <a:endParaRPr lang="en-IE" b="1" cap="all" spc="54" dirty="0">
              <a:solidFill>
                <a:schemeClr val="accent1"/>
              </a:solidFill>
              <a:latin typeface="Century Gothic"/>
            </a:endParaRPr>
          </a:p>
          <a:p>
            <a:pPr algn="ctr" defTabSz="2889250">
              <a:lnSpc>
                <a:spcPct val="90000"/>
              </a:lnSpc>
              <a:spcAft>
                <a:spcPct val="35000"/>
              </a:spcAft>
            </a:pPr>
            <a:endParaRPr lang="en-IE" b="1" dirty="0">
              <a:solidFill>
                <a:schemeClr val="accent1"/>
              </a:solidFill>
              <a:latin typeface="Helvetica" panose="020B0604020202020204" pitchFamily="34" charset="0"/>
              <a:cs typeface="Helvetica" panose="020B0604020202020204" pitchFamily="34" charset="0"/>
            </a:endParaRPr>
          </a:p>
          <a:p>
            <a:pPr algn="ctr" defTabSz="2889250">
              <a:lnSpc>
                <a:spcPct val="90000"/>
              </a:lnSpc>
              <a:spcAft>
                <a:spcPct val="35000"/>
              </a:spcAft>
            </a:pPr>
            <a:endParaRPr lang="en-US" b="1" cap="all" spc="54" dirty="0">
              <a:solidFill>
                <a:schemeClr val="accent1"/>
              </a:solidFill>
              <a:latin typeface="Century Gothic"/>
            </a:endParaRPr>
          </a:p>
        </p:txBody>
      </p:sp>
      <p:pic>
        <p:nvPicPr>
          <p:cNvPr id="9" name="Picture 2">
            <a:extLst>
              <a:ext uri="{FF2B5EF4-FFF2-40B4-BE49-F238E27FC236}">
                <a16:creationId xmlns:a16="http://schemas.microsoft.com/office/drawing/2014/main" id="{3DAA5CA5-77BC-417F-9CC1-614487C8E9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3113" y="1191491"/>
            <a:ext cx="7118544"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a:extLst>
              <a:ext uri="{FF2B5EF4-FFF2-40B4-BE49-F238E27FC236}">
                <a16:creationId xmlns:a16="http://schemas.microsoft.com/office/drawing/2014/main" id="{E0B752CF-5AE4-4DCE-90A2-A338EBB75C8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83680" y="2176993"/>
            <a:ext cx="2744861" cy="3130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a:extLst>
              <a:ext uri="{FF2B5EF4-FFF2-40B4-BE49-F238E27FC236}">
                <a16:creationId xmlns:a16="http://schemas.microsoft.com/office/drawing/2014/main" id="{1EA07E9A-DB59-4A9E-8A0C-24D3F427595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290564" y="2643387"/>
            <a:ext cx="1140589" cy="2198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a:extLst>
              <a:ext uri="{FF2B5EF4-FFF2-40B4-BE49-F238E27FC236}">
                <a16:creationId xmlns:a16="http://schemas.microsoft.com/office/drawing/2014/main" id="{7461E345-D383-44CD-9FCC-8169157411A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188630" y="3629891"/>
            <a:ext cx="700257" cy="1534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2917800"/>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1FCDC47-1F56-48C7-A559-A9F4557BC145}"/>
              </a:ext>
            </a:extLst>
          </p:cNvPr>
          <p:cNvSpPr>
            <a:spLocks noGrp="1"/>
          </p:cNvSpPr>
          <p:nvPr>
            <p:ph type="body" sz="quarter" idx="10"/>
          </p:nvPr>
        </p:nvSpPr>
        <p:spPr>
          <a:xfrm>
            <a:off x="4009544" y="205938"/>
            <a:ext cx="4493703" cy="352799"/>
          </a:xfrm>
        </p:spPr>
        <p:txBody>
          <a:bodyPr/>
          <a:lstStyle/>
          <a:p>
            <a:r>
              <a:rPr lang="en-GB" b="1" dirty="0"/>
              <a:t>Working Safely at Height</a:t>
            </a:r>
          </a:p>
          <a:p>
            <a:endParaRPr lang="en-GB" b="1" dirty="0"/>
          </a:p>
        </p:txBody>
      </p:sp>
      <p:sp>
        <p:nvSpPr>
          <p:cNvPr id="13" name="Rectangle 12">
            <a:extLst>
              <a:ext uri="{FF2B5EF4-FFF2-40B4-BE49-F238E27FC236}">
                <a16:creationId xmlns:a16="http://schemas.microsoft.com/office/drawing/2014/main" id="{4A14BC80-ED96-494C-A53F-F9A7ED4CBBCF}"/>
              </a:ext>
            </a:extLst>
          </p:cNvPr>
          <p:cNvSpPr/>
          <p:nvPr/>
        </p:nvSpPr>
        <p:spPr>
          <a:xfrm>
            <a:off x="1755282" y="695039"/>
            <a:ext cx="8811708" cy="1034129"/>
          </a:xfrm>
          <a:prstGeom prst="rect">
            <a:avLst/>
          </a:prstGeom>
        </p:spPr>
        <p:txBody>
          <a:bodyPr wrap="square">
            <a:spAutoFit/>
          </a:bodyPr>
          <a:lstStyle/>
          <a:p>
            <a:pPr algn="ctr" defTabSz="2889250">
              <a:lnSpc>
                <a:spcPct val="90000"/>
              </a:lnSpc>
              <a:spcAft>
                <a:spcPct val="35000"/>
              </a:spcAft>
            </a:pPr>
            <a:r>
              <a:rPr lang="en-GB" b="1" cap="all" spc="54" dirty="0">
                <a:solidFill>
                  <a:schemeClr val="accent1"/>
                </a:solidFill>
                <a:latin typeface="Century Gothic"/>
              </a:rPr>
              <a:t>WORKING AT height equipment: </a:t>
            </a:r>
            <a:r>
              <a:rPr lang="en-GB" b="1" cap="all" spc="54" dirty="0" err="1">
                <a:solidFill>
                  <a:schemeClr val="accent1"/>
                </a:solidFill>
                <a:latin typeface="Century Gothic"/>
              </a:rPr>
              <a:t>fpe</a:t>
            </a:r>
            <a:r>
              <a:rPr lang="en-GB" b="1" cap="all" spc="54" dirty="0">
                <a:solidFill>
                  <a:schemeClr val="accent1"/>
                </a:solidFill>
                <a:latin typeface="Century Gothic"/>
              </a:rPr>
              <a:t> User inspection </a:t>
            </a:r>
            <a:endParaRPr lang="en-IE" b="1" cap="all" spc="54" dirty="0">
              <a:solidFill>
                <a:schemeClr val="accent1"/>
              </a:solidFill>
              <a:latin typeface="Century Gothic"/>
            </a:endParaRPr>
          </a:p>
          <a:p>
            <a:pPr algn="ctr" defTabSz="2889250">
              <a:lnSpc>
                <a:spcPct val="90000"/>
              </a:lnSpc>
              <a:spcAft>
                <a:spcPct val="35000"/>
              </a:spcAft>
            </a:pPr>
            <a:endParaRPr lang="en-IE" b="1" dirty="0">
              <a:solidFill>
                <a:schemeClr val="accent1"/>
              </a:solidFill>
              <a:latin typeface="Helvetica" panose="020B0604020202020204" pitchFamily="34" charset="0"/>
              <a:cs typeface="Helvetica" panose="020B0604020202020204" pitchFamily="34" charset="0"/>
            </a:endParaRPr>
          </a:p>
          <a:p>
            <a:pPr algn="ctr" defTabSz="2889250">
              <a:lnSpc>
                <a:spcPct val="90000"/>
              </a:lnSpc>
              <a:spcAft>
                <a:spcPct val="35000"/>
              </a:spcAft>
            </a:pPr>
            <a:endParaRPr lang="en-US" b="1" cap="all" spc="54" dirty="0">
              <a:solidFill>
                <a:schemeClr val="accent1"/>
              </a:solidFill>
              <a:latin typeface="Century Gothic"/>
            </a:endParaRPr>
          </a:p>
        </p:txBody>
      </p:sp>
      <p:pic>
        <p:nvPicPr>
          <p:cNvPr id="8" name="Picture 2">
            <a:extLst>
              <a:ext uri="{FF2B5EF4-FFF2-40B4-BE49-F238E27FC236}">
                <a16:creationId xmlns:a16="http://schemas.microsoft.com/office/drawing/2014/main" id="{04A77D5B-4081-4F60-B5C6-5805B5BBDF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2033" y="1359276"/>
            <a:ext cx="9504742" cy="48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0818662"/>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1FCDC47-1F56-48C7-A559-A9F4557BC145}"/>
              </a:ext>
            </a:extLst>
          </p:cNvPr>
          <p:cNvSpPr>
            <a:spLocks noGrp="1"/>
          </p:cNvSpPr>
          <p:nvPr>
            <p:ph type="body" sz="quarter" idx="10"/>
          </p:nvPr>
        </p:nvSpPr>
        <p:spPr>
          <a:xfrm>
            <a:off x="4169201" y="433934"/>
            <a:ext cx="4493703" cy="352799"/>
          </a:xfrm>
        </p:spPr>
        <p:txBody>
          <a:bodyPr/>
          <a:lstStyle/>
          <a:p>
            <a:r>
              <a:rPr lang="en-GB" b="1" dirty="0"/>
              <a:t>Working Safely at Height</a:t>
            </a:r>
          </a:p>
          <a:p>
            <a:endParaRPr lang="en-GB" b="1" dirty="0"/>
          </a:p>
        </p:txBody>
      </p:sp>
      <p:sp>
        <p:nvSpPr>
          <p:cNvPr id="13" name="Rectangle 12">
            <a:extLst>
              <a:ext uri="{FF2B5EF4-FFF2-40B4-BE49-F238E27FC236}">
                <a16:creationId xmlns:a16="http://schemas.microsoft.com/office/drawing/2014/main" id="{4A14BC80-ED96-494C-A53F-F9A7ED4CBBCF}"/>
              </a:ext>
            </a:extLst>
          </p:cNvPr>
          <p:cNvSpPr/>
          <p:nvPr/>
        </p:nvSpPr>
        <p:spPr>
          <a:xfrm>
            <a:off x="1690146" y="909363"/>
            <a:ext cx="8811708" cy="1034129"/>
          </a:xfrm>
          <a:prstGeom prst="rect">
            <a:avLst/>
          </a:prstGeom>
        </p:spPr>
        <p:txBody>
          <a:bodyPr wrap="square">
            <a:spAutoFit/>
          </a:bodyPr>
          <a:lstStyle/>
          <a:p>
            <a:pPr algn="ctr" defTabSz="2889250">
              <a:lnSpc>
                <a:spcPct val="90000"/>
              </a:lnSpc>
              <a:spcAft>
                <a:spcPct val="35000"/>
              </a:spcAft>
            </a:pPr>
            <a:r>
              <a:rPr lang="en-GB" b="1" cap="all" spc="54" dirty="0">
                <a:solidFill>
                  <a:schemeClr val="accent1"/>
                </a:solidFill>
                <a:latin typeface="Century Gothic"/>
              </a:rPr>
              <a:t>WORKING AT height equipment: </a:t>
            </a:r>
            <a:r>
              <a:rPr lang="en-GB" b="1" cap="all" spc="54" dirty="0" err="1">
                <a:solidFill>
                  <a:schemeClr val="accent1"/>
                </a:solidFill>
                <a:latin typeface="Century Gothic"/>
              </a:rPr>
              <a:t>fpe</a:t>
            </a:r>
            <a:r>
              <a:rPr lang="en-GB" b="1" cap="all" spc="54" dirty="0">
                <a:solidFill>
                  <a:schemeClr val="accent1"/>
                </a:solidFill>
                <a:latin typeface="Century Gothic"/>
              </a:rPr>
              <a:t> damaged equipment</a:t>
            </a:r>
            <a:endParaRPr lang="en-IE" b="1" cap="all" spc="54" dirty="0">
              <a:solidFill>
                <a:schemeClr val="accent1"/>
              </a:solidFill>
              <a:latin typeface="Century Gothic"/>
            </a:endParaRPr>
          </a:p>
          <a:p>
            <a:pPr algn="ctr" defTabSz="2889250">
              <a:lnSpc>
                <a:spcPct val="90000"/>
              </a:lnSpc>
              <a:spcAft>
                <a:spcPct val="35000"/>
              </a:spcAft>
            </a:pPr>
            <a:endParaRPr lang="en-IE" b="1" dirty="0">
              <a:solidFill>
                <a:schemeClr val="accent1"/>
              </a:solidFill>
              <a:latin typeface="Helvetica" panose="020B0604020202020204" pitchFamily="34" charset="0"/>
              <a:cs typeface="Helvetica" panose="020B0604020202020204" pitchFamily="34" charset="0"/>
            </a:endParaRPr>
          </a:p>
          <a:p>
            <a:pPr algn="ctr" defTabSz="2889250">
              <a:lnSpc>
                <a:spcPct val="90000"/>
              </a:lnSpc>
              <a:spcAft>
                <a:spcPct val="35000"/>
              </a:spcAft>
            </a:pPr>
            <a:endParaRPr lang="en-US" b="1" cap="all" spc="54" dirty="0">
              <a:solidFill>
                <a:schemeClr val="accent1"/>
              </a:solidFill>
              <a:latin typeface="Century Gothic"/>
            </a:endParaRPr>
          </a:p>
        </p:txBody>
      </p:sp>
      <p:pic>
        <p:nvPicPr>
          <p:cNvPr id="10" name="Picture 1">
            <a:extLst>
              <a:ext uri="{FF2B5EF4-FFF2-40B4-BE49-F238E27FC236}">
                <a16:creationId xmlns:a16="http://schemas.microsoft.com/office/drawing/2014/main" id="{DE0C54F7-C54F-4785-B2F0-D272FC8406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39545" y="1426428"/>
            <a:ext cx="5268685" cy="482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a:extLst>
              <a:ext uri="{FF2B5EF4-FFF2-40B4-BE49-F238E27FC236}">
                <a16:creationId xmlns:a16="http://schemas.microsoft.com/office/drawing/2014/main" id="{6E996DFE-4CEF-461A-B798-5BA47575D2F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3821" y="1511133"/>
            <a:ext cx="5552574" cy="4651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7277609"/>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G_Template_Background_Wide_Blan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3537" cy="6858000"/>
          </a:xfrm>
          <a:prstGeom prst="rect">
            <a:avLst/>
          </a:prstGeom>
        </p:spPr>
      </p:pic>
      <p:pic>
        <p:nvPicPr>
          <p:cNvPr id="2" name="Picture 1" descr="DG_Logo_White-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8508" y="2741246"/>
            <a:ext cx="3466841" cy="1130624"/>
          </a:xfrm>
          <a:prstGeom prst="rect">
            <a:avLst/>
          </a:prstGeom>
        </p:spPr>
      </p:pic>
      <p:sp>
        <p:nvSpPr>
          <p:cNvPr id="3" name="TextBox 2"/>
          <p:cNvSpPr txBox="1"/>
          <p:nvPr/>
        </p:nvSpPr>
        <p:spPr>
          <a:xfrm>
            <a:off x="0" y="5949922"/>
            <a:ext cx="12192000" cy="592470"/>
          </a:xfrm>
          <a:prstGeom prst="rect">
            <a:avLst/>
          </a:prstGeom>
          <a:noFill/>
        </p:spPr>
        <p:txBody>
          <a:bodyPr wrap="square" rtlCol="0">
            <a:spAutoFit/>
          </a:bodyPr>
          <a:lstStyle/>
          <a:p>
            <a:pPr algn="ctr"/>
            <a:r>
              <a:rPr lang="en-GB" sz="1950" baseline="30000" dirty="0">
                <a:solidFill>
                  <a:schemeClr val="bg1"/>
                </a:solidFill>
                <a:latin typeface="Verdana"/>
                <a:cs typeface="Verdana"/>
              </a:rPr>
              <a:t>+353 (01) 860 0520 </a:t>
            </a:r>
            <a:r>
              <a:rPr lang="hr-HR" sz="1950" baseline="30000" dirty="0">
                <a:solidFill>
                  <a:schemeClr val="bg1"/>
                </a:solidFill>
                <a:latin typeface="Verdana"/>
                <a:cs typeface="Verdana"/>
              </a:rPr>
              <a:t>| designergrp.com |</a:t>
            </a:r>
            <a:r>
              <a:rPr lang="en-GB" sz="1950" baseline="30000" dirty="0">
                <a:solidFill>
                  <a:schemeClr val="bg1"/>
                </a:solidFill>
                <a:latin typeface="Verdana"/>
                <a:cs typeface="Verdana"/>
              </a:rPr>
              <a:t>Clyde House, IDA Blanchardstown Business &amp; Technology Park, </a:t>
            </a:r>
            <a:r>
              <a:rPr lang="en-GB" sz="1950" baseline="30000" dirty="0" err="1">
                <a:solidFill>
                  <a:schemeClr val="bg1"/>
                </a:solidFill>
                <a:latin typeface="Verdana"/>
                <a:cs typeface="Verdana"/>
              </a:rPr>
              <a:t>Snugborough</a:t>
            </a:r>
            <a:r>
              <a:rPr lang="en-GB" sz="1950" baseline="30000" dirty="0">
                <a:solidFill>
                  <a:schemeClr val="bg1"/>
                </a:solidFill>
                <a:latin typeface="Verdana"/>
                <a:cs typeface="Verdana"/>
              </a:rPr>
              <a:t> Road, Dublin 15</a:t>
            </a:r>
          </a:p>
          <a:p>
            <a:pPr algn="ctr"/>
            <a:r>
              <a:rPr lang="hr-HR" sz="1950" baseline="30000" dirty="0">
                <a:solidFill>
                  <a:schemeClr val="bg1"/>
                </a:solidFill>
                <a:latin typeface="Verdana"/>
                <a:cs typeface="Verdana"/>
              </a:rPr>
              <a:t>​ </a:t>
            </a:r>
            <a:endParaRPr lang="en-US" sz="1950" dirty="0">
              <a:solidFill>
                <a:schemeClr val="bg1"/>
              </a:solidFill>
              <a:latin typeface="Verdana"/>
              <a:cs typeface="Verdana"/>
            </a:endParaRPr>
          </a:p>
        </p:txBody>
      </p:sp>
      <p:pic>
        <p:nvPicPr>
          <p:cNvPr id="5" name="Picture 4">
            <a:extLst>
              <a:ext uri="{FF2B5EF4-FFF2-40B4-BE49-F238E27FC236}">
                <a16:creationId xmlns:a16="http://schemas.microsoft.com/office/drawing/2014/main" id="{53136674-C1D6-446B-B852-8FE7E8FC36B8}"/>
              </a:ext>
            </a:extLst>
          </p:cNvPr>
          <p:cNvPicPr>
            <a:picLocks noChangeAspect="1"/>
          </p:cNvPicPr>
          <p:nvPr/>
        </p:nvPicPr>
        <p:blipFill>
          <a:blip r:embed="rId4"/>
          <a:stretch>
            <a:fillRect/>
          </a:stretch>
        </p:blipFill>
        <p:spPr>
          <a:xfrm>
            <a:off x="583692" y="1183362"/>
            <a:ext cx="11024615" cy="3522606"/>
          </a:xfrm>
          <a:prstGeom prst="rect">
            <a:avLst/>
          </a:prstGeom>
        </p:spPr>
      </p:pic>
    </p:spTree>
    <p:extLst>
      <p:ext uri="{BB962C8B-B14F-4D97-AF65-F5344CB8AC3E}">
        <p14:creationId xmlns:p14="http://schemas.microsoft.com/office/powerpoint/2010/main" val="613114294"/>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1FCDC47-1F56-48C7-A559-A9F4557BC145}"/>
              </a:ext>
            </a:extLst>
          </p:cNvPr>
          <p:cNvSpPr>
            <a:spLocks noGrp="1"/>
          </p:cNvSpPr>
          <p:nvPr>
            <p:ph type="body" sz="quarter" idx="10"/>
          </p:nvPr>
        </p:nvSpPr>
        <p:spPr>
          <a:xfrm>
            <a:off x="4023399" y="468792"/>
            <a:ext cx="4493703" cy="352799"/>
          </a:xfrm>
        </p:spPr>
        <p:txBody>
          <a:bodyPr/>
          <a:lstStyle/>
          <a:p>
            <a:r>
              <a:rPr lang="en-GB" b="1" dirty="0"/>
              <a:t>Working Safely at Height</a:t>
            </a:r>
          </a:p>
          <a:p>
            <a:endParaRPr lang="en-GB" b="1" dirty="0"/>
          </a:p>
        </p:txBody>
      </p:sp>
      <p:sp>
        <p:nvSpPr>
          <p:cNvPr id="3" name="Rectangle 2">
            <a:extLst>
              <a:ext uri="{FF2B5EF4-FFF2-40B4-BE49-F238E27FC236}">
                <a16:creationId xmlns:a16="http://schemas.microsoft.com/office/drawing/2014/main" id="{799E11B9-92CF-4356-9A25-9017E2DD32E2}"/>
              </a:ext>
            </a:extLst>
          </p:cNvPr>
          <p:cNvSpPr/>
          <p:nvPr/>
        </p:nvSpPr>
        <p:spPr>
          <a:xfrm>
            <a:off x="749464" y="1033896"/>
            <a:ext cx="10375736" cy="5355312"/>
          </a:xfrm>
          <a:prstGeom prst="rect">
            <a:avLst/>
          </a:prstGeom>
        </p:spPr>
        <p:txBody>
          <a:bodyPr wrap="square">
            <a:spAutoFit/>
          </a:bodyPr>
          <a:lstStyle/>
          <a:p>
            <a:pPr>
              <a:lnSpc>
                <a:spcPct val="150000"/>
              </a:lnSpc>
            </a:pPr>
            <a:r>
              <a:rPr lang="en-IE" b="1" cap="all" spc="54" dirty="0">
                <a:solidFill>
                  <a:schemeClr val="accent1"/>
                </a:solidFill>
                <a:latin typeface="Century Gothic"/>
              </a:rPr>
              <a:t>Working at height definition as follows:</a:t>
            </a:r>
          </a:p>
          <a:p>
            <a:pPr>
              <a:lnSpc>
                <a:spcPct val="150000"/>
              </a:lnSpc>
            </a:pPr>
            <a:r>
              <a:rPr lang="en-IE" dirty="0"/>
              <a:t>Working at height in any place, except a staircase in a permanent place, where a person could be injured by falling from it, even if it is at, or below ground</a:t>
            </a:r>
          </a:p>
          <a:p>
            <a:pPr>
              <a:lnSpc>
                <a:spcPct val="150000"/>
              </a:lnSpc>
            </a:pPr>
            <a:endParaRPr lang="en-US" dirty="0"/>
          </a:p>
          <a:p>
            <a:pPr>
              <a:lnSpc>
                <a:spcPct val="150000"/>
              </a:lnSpc>
            </a:pPr>
            <a:r>
              <a:rPr lang="en-US" dirty="0"/>
              <a:t>Examples of work activities that are classified as working at height:</a:t>
            </a:r>
          </a:p>
          <a:p>
            <a:pPr marL="285750" indent="-285750">
              <a:lnSpc>
                <a:spcPct val="150000"/>
              </a:lnSpc>
              <a:buFont typeface="Arial" panose="020B0604020202020204" pitchFamily="34" charset="0"/>
              <a:buChar char="•"/>
            </a:pPr>
            <a:r>
              <a:rPr lang="en-US" dirty="0"/>
              <a:t>Working on Working Platforms / Trestles</a:t>
            </a:r>
          </a:p>
          <a:p>
            <a:pPr marL="285750" indent="-285750">
              <a:lnSpc>
                <a:spcPct val="150000"/>
              </a:lnSpc>
              <a:buFont typeface="Arial" panose="020B0604020202020204" pitchFamily="34" charset="0"/>
              <a:buChar char="•"/>
            </a:pPr>
            <a:r>
              <a:rPr lang="en-US" dirty="0"/>
              <a:t>Working on a flat roof</a:t>
            </a:r>
          </a:p>
          <a:p>
            <a:pPr marL="285750" indent="-285750">
              <a:lnSpc>
                <a:spcPct val="150000"/>
              </a:lnSpc>
              <a:buFont typeface="Arial" panose="020B0604020202020204" pitchFamily="34" charset="0"/>
              <a:buChar char="•"/>
            </a:pPr>
            <a:r>
              <a:rPr lang="en-US" dirty="0"/>
              <a:t>Erecting false work or formwork</a:t>
            </a:r>
          </a:p>
          <a:p>
            <a:pPr marL="285750" indent="-285750">
              <a:lnSpc>
                <a:spcPct val="150000"/>
              </a:lnSpc>
              <a:buFont typeface="Arial" panose="020B0604020202020204" pitchFamily="34" charset="0"/>
              <a:buChar char="•"/>
            </a:pPr>
            <a:r>
              <a:rPr lang="en-IE" dirty="0">
                <a:ea typeface="Helvetica" charset="0"/>
                <a:cs typeface="Helvetica" charset="0"/>
              </a:rPr>
              <a:t>Working off ladders, scaffolding, roof work, MEWPS etc.</a:t>
            </a:r>
            <a:endParaRPr lang="en-US" dirty="0"/>
          </a:p>
          <a:p>
            <a:pPr marL="285750" indent="-285750">
              <a:lnSpc>
                <a:spcPct val="150000"/>
              </a:lnSpc>
              <a:buFont typeface="Arial" panose="020B0604020202020204" pitchFamily="34" charset="0"/>
              <a:buChar char="•"/>
            </a:pPr>
            <a:r>
              <a:rPr lang="en-US" dirty="0"/>
              <a:t>Working at ground level adjacent to an excavation</a:t>
            </a:r>
          </a:p>
          <a:p>
            <a:pPr marL="285750" indent="-285750">
              <a:lnSpc>
                <a:spcPct val="150000"/>
              </a:lnSpc>
              <a:buFont typeface="Arial" panose="020B0604020202020204" pitchFamily="34" charset="0"/>
              <a:buChar char="•"/>
            </a:pPr>
            <a:r>
              <a:rPr lang="en-US" dirty="0"/>
              <a:t>Working on formwork within an excavation</a:t>
            </a:r>
          </a:p>
          <a:p>
            <a:pPr marL="285750" indent="-285750">
              <a:lnSpc>
                <a:spcPct val="150000"/>
              </a:lnSpc>
              <a:buFont typeface="Arial" panose="020B0604020202020204" pitchFamily="34" charset="0"/>
              <a:buChar char="•"/>
            </a:pPr>
            <a:r>
              <a:rPr lang="en-US" dirty="0"/>
              <a:t>Working near or adjacent to fragile materials</a:t>
            </a:r>
          </a:p>
          <a:p>
            <a:endParaRPr lang="en-GB" dirty="0"/>
          </a:p>
        </p:txBody>
      </p:sp>
      <p:pic>
        <p:nvPicPr>
          <p:cNvPr id="7" name="Picture 4" descr="Image result for FALL FROM MEWP">
            <a:extLst>
              <a:ext uri="{FF2B5EF4-FFF2-40B4-BE49-F238E27FC236}">
                <a16:creationId xmlns:a16="http://schemas.microsoft.com/office/drawing/2014/main" id="{B4DB473E-E5CF-4D39-939F-BA29572700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34204">
            <a:off x="8575539" y="3440118"/>
            <a:ext cx="2826751" cy="2894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6799946"/>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1FCDC47-1F56-48C7-A559-A9F4557BC145}"/>
              </a:ext>
            </a:extLst>
          </p:cNvPr>
          <p:cNvSpPr>
            <a:spLocks noGrp="1"/>
          </p:cNvSpPr>
          <p:nvPr>
            <p:ph type="body" sz="quarter" idx="10"/>
          </p:nvPr>
        </p:nvSpPr>
        <p:spPr>
          <a:xfrm>
            <a:off x="3923926" y="203031"/>
            <a:ext cx="4493703" cy="352799"/>
          </a:xfrm>
        </p:spPr>
        <p:txBody>
          <a:bodyPr/>
          <a:lstStyle/>
          <a:p>
            <a:r>
              <a:rPr lang="en-GB" b="1" dirty="0"/>
              <a:t>Working Safely at Height</a:t>
            </a:r>
          </a:p>
          <a:p>
            <a:endParaRPr lang="en-GB" b="1" dirty="0"/>
          </a:p>
        </p:txBody>
      </p:sp>
      <p:pic>
        <p:nvPicPr>
          <p:cNvPr id="4" name="Content Placeholder 2">
            <a:extLst>
              <a:ext uri="{FF2B5EF4-FFF2-40B4-BE49-F238E27FC236}">
                <a16:creationId xmlns:a16="http://schemas.microsoft.com/office/drawing/2014/main" id="{62124FA6-121E-4B6C-B914-78C007A3D825}"/>
              </a:ext>
            </a:extLst>
          </p:cNvPr>
          <p:cNvPicPr>
            <a:picLocks noChangeAspect="1"/>
          </p:cNvPicPr>
          <p:nvPr/>
        </p:nvPicPr>
        <p:blipFill>
          <a:blip r:embed="rId3"/>
          <a:stretch>
            <a:fillRect/>
          </a:stretch>
        </p:blipFill>
        <p:spPr>
          <a:xfrm>
            <a:off x="636104" y="784430"/>
            <a:ext cx="3287822" cy="2523468"/>
          </a:xfrm>
          <a:prstGeom prst="rect">
            <a:avLst/>
          </a:prstGeom>
        </p:spPr>
      </p:pic>
      <p:pic>
        <p:nvPicPr>
          <p:cNvPr id="6" name="Picture 5">
            <a:extLst>
              <a:ext uri="{FF2B5EF4-FFF2-40B4-BE49-F238E27FC236}">
                <a16:creationId xmlns:a16="http://schemas.microsoft.com/office/drawing/2014/main" id="{5C3C868A-C998-4D95-8246-EADE75002209}"/>
              </a:ext>
            </a:extLst>
          </p:cNvPr>
          <p:cNvPicPr>
            <a:picLocks noChangeAspect="1"/>
          </p:cNvPicPr>
          <p:nvPr/>
        </p:nvPicPr>
        <p:blipFill>
          <a:blip r:embed="rId4"/>
          <a:stretch>
            <a:fillRect/>
          </a:stretch>
        </p:blipFill>
        <p:spPr>
          <a:xfrm>
            <a:off x="7995622" y="784430"/>
            <a:ext cx="3350887" cy="2415970"/>
          </a:xfrm>
          <a:prstGeom prst="rect">
            <a:avLst/>
          </a:prstGeom>
        </p:spPr>
      </p:pic>
      <p:pic>
        <p:nvPicPr>
          <p:cNvPr id="7" name="Picture 6">
            <a:extLst>
              <a:ext uri="{FF2B5EF4-FFF2-40B4-BE49-F238E27FC236}">
                <a16:creationId xmlns:a16="http://schemas.microsoft.com/office/drawing/2014/main" id="{A395F240-2F89-435E-8B7C-89CC0891C725}"/>
              </a:ext>
            </a:extLst>
          </p:cNvPr>
          <p:cNvPicPr>
            <a:picLocks noChangeAspect="1"/>
          </p:cNvPicPr>
          <p:nvPr/>
        </p:nvPicPr>
        <p:blipFill>
          <a:blip r:embed="rId5"/>
          <a:stretch>
            <a:fillRect/>
          </a:stretch>
        </p:blipFill>
        <p:spPr>
          <a:xfrm>
            <a:off x="636103" y="3429001"/>
            <a:ext cx="3287823" cy="2791690"/>
          </a:xfrm>
          <a:prstGeom prst="rect">
            <a:avLst/>
          </a:prstGeom>
        </p:spPr>
      </p:pic>
      <p:pic>
        <p:nvPicPr>
          <p:cNvPr id="8" name="Picture 7">
            <a:extLst>
              <a:ext uri="{FF2B5EF4-FFF2-40B4-BE49-F238E27FC236}">
                <a16:creationId xmlns:a16="http://schemas.microsoft.com/office/drawing/2014/main" id="{2557D00E-2DA4-4B3D-8B38-3D20F706A388}"/>
              </a:ext>
            </a:extLst>
          </p:cNvPr>
          <p:cNvPicPr>
            <a:picLocks noChangeAspect="1"/>
          </p:cNvPicPr>
          <p:nvPr/>
        </p:nvPicPr>
        <p:blipFill>
          <a:blip r:embed="rId6"/>
          <a:stretch>
            <a:fillRect/>
          </a:stretch>
        </p:blipFill>
        <p:spPr>
          <a:xfrm>
            <a:off x="7995622" y="3429000"/>
            <a:ext cx="3350888" cy="2791691"/>
          </a:xfrm>
          <a:prstGeom prst="rect">
            <a:avLst/>
          </a:prstGeom>
        </p:spPr>
      </p:pic>
      <p:pic>
        <p:nvPicPr>
          <p:cNvPr id="9" name="Picture 8">
            <a:extLst>
              <a:ext uri="{FF2B5EF4-FFF2-40B4-BE49-F238E27FC236}">
                <a16:creationId xmlns:a16="http://schemas.microsoft.com/office/drawing/2014/main" id="{83C9E274-3DAB-4BCB-A0C3-3E78A8A94A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26969" y="821592"/>
            <a:ext cx="3665610" cy="5399100"/>
          </a:xfrm>
          <a:prstGeom prst="rect">
            <a:avLst/>
          </a:prstGeom>
        </p:spPr>
      </p:pic>
    </p:spTree>
    <p:extLst>
      <p:ext uri="{BB962C8B-B14F-4D97-AF65-F5344CB8AC3E}">
        <p14:creationId xmlns:p14="http://schemas.microsoft.com/office/powerpoint/2010/main" val="3186548790"/>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1FCDC47-1F56-48C7-A559-A9F4557BC145}"/>
              </a:ext>
            </a:extLst>
          </p:cNvPr>
          <p:cNvSpPr>
            <a:spLocks noGrp="1"/>
          </p:cNvSpPr>
          <p:nvPr>
            <p:ph type="body" sz="quarter" idx="10"/>
          </p:nvPr>
        </p:nvSpPr>
        <p:spPr>
          <a:xfrm>
            <a:off x="4023399" y="468792"/>
            <a:ext cx="4493703" cy="352799"/>
          </a:xfrm>
        </p:spPr>
        <p:txBody>
          <a:bodyPr/>
          <a:lstStyle/>
          <a:p>
            <a:r>
              <a:rPr lang="en-GB" b="1" dirty="0"/>
              <a:t>Working Safely at Height</a:t>
            </a:r>
          </a:p>
          <a:p>
            <a:endParaRPr lang="en-GB" b="1" dirty="0"/>
          </a:p>
        </p:txBody>
      </p:sp>
      <p:sp>
        <p:nvSpPr>
          <p:cNvPr id="3" name="Rectangle 2">
            <a:extLst>
              <a:ext uri="{FF2B5EF4-FFF2-40B4-BE49-F238E27FC236}">
                <a16:creationId xmlns:a16="http://schemas.microsoft.com/office/drawing/2014/main" id="{799E11B9-92CF-4356-9A25-9017E2DD32E2}"/>
              </a:ext>
            </a:extLst>
          </p:cNvPr>
          <p:cNvSpPr/>
          <p:nvPr/>
        </p:nvSpPr>
        <p:spPr>
          <a:xfrm>
            <a:off x="749464" y="1280639"/>
            <a:ext cx="10375736" cy="4801314"/>
          </a:xfrm>
          <a:prstGeom prst="rect">
            <a:avLst/>
          </a:prstGeom>
        </p:spPr>
        <p:txBody>
          <a:bodyPr wrap="square">
            <a:spAutoFit/>
          </a:bodyPr>
          <a:lstStyle/>
          <a:p>
            <a:r>
              <a:rPr lang="en-IE" b="1" cap="all" spc="54" dirty="0">
                <a:solidFill>
                  <a:schemeClr val="accent1"/>
                </a:solidFill>
                <a:latin typeface="Century Gothic"/>
              </a:rPr>
              <a:t>Legislation relevant to Working at Height</a:t>
            </a:r>
          </a:p>
          <a:p>
            <a:endParaRPr lang="en-IE" b="1" cap="all" spc="54" dirty="0">
              <a:solidFill>
                <a:schemeClr val="accent1"/>
              </a:solidFill>
              <a:latin typeface="Century Gothic"/>
            </a:endParaRPr>
          </a:p>
          <a:p>
            <a:pPr marL="360363" indent="-360363">
              <a:lnSpc>
                <a:spcPct val="150000"/>
              </a:lnSpc>
              <a:buFont typeface="Arial" panose="020B0604020202020204" pitchFamily="34" charset="0"/>
              <a:buChar char="•"/>
            </a:pPr>
            <a:r>
              <a:rPr lang="en-IE" dirty="0"/>
              <a:t>The Safety, Health &amp; Welfare at Work Act 2005</a:t>
            </a:r>
          </a:p>
          <a:p>
            <a:pPr marL="360363" indent="-360363">
              <a:lnSpc>
                <a:spcPct val="150000"/>
              </a:lnSpc>
              <a:buFont typeface="Arial" panose="020B0604020202020204" pitchFamily="34" charset="0"/>
              <a:buChar char="•"/>
            </a:pPr>
            <a:r>
              <a:rPr lang="en-IE" dirty="0"/>
              <a:t>Safety, Health &amp; Welfare at Work (Construction) Regulations 2013</a:t>
            </a:r>
          </a:p>
          <a:p>
            <a:pPr marL="360363" indent="-360363">
              <a:lnSpc>
                <a:spcPct val="150000"/>
              </a:lnSpc>
              <a:buFont typeface="Arial" panose="020B0604020202020204" pitchFamily="34" charset="0"/>
              <a:buChar char="•"/>
            </a:pPr>
            <a:r>
              <a:rPr lang="en-IE" dirty="0"/>
              <a:t>Safety, Health &amp; Welfare at Work (General Applications) Regulations 2007, Part 4 - Work at Height</a:t>
            </a:r>
          </a:p>
          <a:p>
            <a:pPr marL="360363" indent="-360363">
              <a:lnSpc>
                <a:spcPct val="150000"/>
              </a:lnSpc>
              <a:buFont typeface="Arial" panose="020B0604020202020204" pitchFamily="34" charset="0"/>
              <a:buChar char="•"/>
            </a:pPr>
            <a:r>
              <a:rPr lang="en-IE" dirty="0"/>
              <a:t>Code of Practise for Working and Access Platforms 2019</a:t>
            </a:r>
          </a:p>
          <a:p>
            <a:pPr marL="360363" indent="-360363">
              <a:lnSpc>
                <a:spcPct val="150000"/>
              </a:lnSpc>
              <a:buFont typeface="Arial" panose="020B0604020202020204" pitchFamily="34" charset="0"/>
              <a:buChar char="•"/>
            </a:pPr>
            <a:r>
              <a:rPr lang="en-IE" dirty="0"/>
              <a:t>Code of Practise for Safety in </a:t>
            </a:r>
            <a:r>
              <a:rPr lang="en-IE" dirty="0" err="1"/>
              <a:t>Roofwork</a:t>
            </a:r>
            <a:r>
              <a:rPr lang="en-IE" dirty="0"/>
              <a:t> 2016</a:t>
            </a:r>
          </a:p>
          <a:p>
            <a:pPr marL="360363" indent="-360363">
              <a:lnSpc>
                <a:spcPct val="150000"/>
              </a:lnSpc>
              <a:buFont typeface="Arial" panose="020B0604020202020204" pitchFamily="34" charset="0"/>
              <a:buChar char="•"/>
            </a:pPr>
            <a:r>
              <a:rPr lang="en-IE" dirty="0"/>
              <a:t>Refer to HSA webpage: </a:t>
            </a:r>
            <a:r>
              <a:rPr lang="en-IE" dirty="0">
                <a:hlinkClick r:id="rId3">
                  <a:extLst>
                    <a:ext uri="{A12FA001-AC4F-418D-AE19-62706E023703}">
                      <ahyp:hlinkClr xmlns:ahyp="http://schemas.microsoft.com/office/drawing/2018/hyperlinkcolor" val="tx"/>
                    </a:ext>
                  </a:extLst>
                </a:hlinkClick>
              </a:rPr>
              <a:t>www.hsa.ie</a:t>
            </a:r>
            <a:r>
              <a:rPr lang="en-IE" dirty="0"/>
              <a:t> for further details </a:t>
            </a:r>
          </a:p>
          <a:p>
            <a:r>
              <a:rPr lang="en-IE" b="1" cap="all" spc="54" dirty="0">
                <a:solidFill>
                  <a:schemeClr val="accent1"/>
                </a:solidFill>
                <a:latin typeface="Century Gothic"/>
              </a:rPr>
              <a:t> </a:t>
            </a:r>
          </a:p>
          <a:p>
            <a:r>
              <a:rPr lang="en-IE" dirty="0">
                <a:latin typeface="Helvetica" panose="020B0604020202020204" pitchFamily="34" charset="0"/>
                <a:cs typeface="Helvetica" panose="020B0604020202020204" pitchFamily="34" charset="0"/>
              </a:rPr>
              <a:t> </a:t>
            </a:r>
          </a:p>
          <a:p>
            <a:pPr>
              <a:lnSpc>
                <a:spcPct val="150000"/>
              </a:lnSpc>
            </a:pPr>
            <a:endParaRPr lang="en-US" dirty="0"/>
          </a:p>
          <a:p>
            <a:endParaRPr lang="en-GB" dirty="0"/>
          </a:p>
        </p:txBody>
      </p:sp>
      <p:pic>
        <p:nvPicPr>
          <p:cNvPr id="6" name="Picture 5">
            <a:extLst>
              <a:ext uri="{FF2B5EF4-FFF2-40B4-BE49-F238E27FC236}">
                <a16:creationId xmlns:a16="http://schemas.microsoft.com/office/drawing/2014/main" id="{1D864AF2-FC32-4E20-94E1-6D3AF2F412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05518">
            <a:off x="7390584" y="3798382"/>
            <a:ext cx="3422466" cy="2233778"/>
          </a:xfrm>
          <a:prstGeom prst="rect">
            <a:avLst/>
          </a:prstGeom>
        </p:spPr>
      </p:pic>
    </p:spTree>
    <p:extLst>
      <p:ext uri="{BB962C8B-B14F-4D97-AF65-F5344CB8AC3E}">
        <p14:creationId xmlns:p14="http://schemas.microsoft.com/office/powerpoint/2010/main" val="986967893"/>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1FCDC47-1F56-48C7-A559-A9F4557BC145}"/>
              </a:ext>
            </a:extLst>
          </p:cNvPr>
          <p:cNvSpPr>
            <a:spLocks noGrp="1"/>
          </p:cNvSpPr>
          <p:nvPr>
            <p:ph type="body" sz="quarter" idx="10"/>
          </p:nvPr>
        </p:nvSpPr>
        <p:spPr>
          <a:xfrm>
            <a:off x="4023399" y="468792"/>
            <a:ext cx="4493703" cy="352799"/>
          </a:xfrm>
        </p:spPr>
        <p:txBody>
          <a:bodyPr/>
          <a:lstStyle/>
          <a:p>
            <a:r>
              <a:rPr lang="en-GB" b="1" dirty="0"/>
              <a:t>Working Safely at Height</a:t>
            </a:r>
          </a:p>
          <a:p>
            <a:endParaRPr lang="en-GB" b="1" dirty="0"/>
          </a:p>
        </p:txBody>
      </p:sp>
      <p:sp>
        <p:nvSpPr>
          <p:cNvPr id="3" name="Rectangle 2">
            <a:extLst>
              <a:ext uri="{FF2B5EF4-FFF2-40B4-BE49-F238E27FC236}">
                <a16:creationId xmlns:a16="http://schemas.microsoft.com/office/drawing/2014/main" id="{799E11B9-92CF-4356-9A25-9017E2DD32E2}"/>
              </a:ext>
            </a:extLst>
          </p:cNvPr>
          <p:cNvSpPr/>
          <p:nvPr/>
        </p:nvSpPr>
        <p:spPr>
          <a:xfrm>
            <a:off x="3325751" y="993916"/>
            <a:ext cx="10375736" cy="2239074"/>
          </a:xfrm>
          <a:prstGeom prst="rect">
            <a:avLst/>
          </a:prstGeom>
        </p:spPr>
        <p:txBody>
          <a:bodyPr wrap="square">
            <a:spAutoFit/>
          </a:bodyPr>
          <a:lstStyle/>
          <a:p>
            <a:r>
              <a:rPr lang="en-IE" b="1" cap="all" spc="54" dirty="0">
                <a:solidFill>
                  <a:schemeClr val="accent1"/>
                </a:solidFill>
                <a:latin typeface="Century Gothic"/>
              </a:rPr>
              <a:t>Working at height: </a:t>
            </a:r>
            <a:r>
              <a:rPr lang="en-GB" b="1" cap="all" spc="54" dirty="0">
                <a:solidFill>
                  <a:schemeClr val="accent1"/>
                </a:solidFill>
                <a:latin typeface="Century Gothic"/>
              </a:rPr>
              <a:t>Hierarchy of Measures</a:t>
            </a:r>
          </a:p>
          <a:p>
            <a:endParaRPr lang="en-IE" b="1" cap="all" spc="54" dirty="0">
              <a:solidFill>
                <a:schemeClr val="accent1"/>
              </a:solidFill>
              <a:latin typeface="Century Gothic"/>
            </a:endParaRPr>
          </a:p>
          <a:p>
            <a:endParaRPr lang="en-IE" b="1" cap="all" spc="54" dirty="0">
              <a:solidFill>
                <a:schemeClr val="accent1"/>
              </a:solidFill>
              <a:latin typeface="Century Gothic"/>
            </a:endParaRPr>
          </a:p>
          <a:p>
            <a:r>
              <a:rPr lang="en-IE" dirty="0"/>
              <a:t> </a:t>
            </a:r>
          </a:p>
          <a:p>
            <a:r>
              <a:rPr lang="en-IE" dirty="0">
                <a:latin typeface="Helvetica" panose="020B0604020202020204" pitchFamily="34" charset="0"/>
                <a:cs typeface="Helvetica" panose="020B0604020202020204" pitchFamily="34" charset="0"/>
              </a:rPr>
              <a:t> </a:t>
            </a:r>
          </a:p>
          <a:p>
            <a:pPr>
              <a:lnSpc>
                <a:spcPct val="150000"/>
              </a:lnSpc>
            </a:pPr>
            <a:endParaRPr lang="en-US" dirty="0"/>
          </a:p>
          <a:p>
            <a:endParaRPr lang="en-GB" dirty="0"/>
          </a:p>
        </p:txBody>
      </p:sp>
      <p:pic>
        <p:nvPicPr>
          <p:cNvPr id="6" name="Picture 1">
            <a:extLst>
              <a:ext uri="{FF2B5EF4-FFF2-40B4-BE49-F238E27FC236}">
                <a16:creationId xmlns:a16="http://schemas.microsoft.com/office/drawing/2014/main" id="{9CE46E1C-80B0-46BC-B2D2-861916CCCE6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18214" y="1292717"/>
            <a:ext cx="4548188" cy="488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a:extLst>
              <a:ext uri="{FF2B5EF4-FFF2-40B4-BE49-F238E27FC236}">
                <a16:creationId xmlns:a16="http://schemas.microsoft.com/office/drawing/2014/main" id="{8A18C163-D184-4112-8E29-AD9321161FC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18603" y="1775315"/>
            <a:ext cx="56515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54FA0E97-0295-456C-823D-D19DD6DAEA8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86173" y="2792109"/>
            <a:ext cx="4926012"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a:extLst>
              <a:ext uri="{FF2B5EF4-FFF2-40B4-BE49-F238E27FC236}">
                <a16:creationId xmlns:a16="http://schemas.microsoft.com/office/drawing/2014/main" id="{A4349ACF-EDA7-4BD9-869F-91FF6C62C7D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3852896"/>
            <a:ext cx="4389438"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a:extLst>
              <a:ext uri="{FF2B5EF4-FFF2-40B4-BE49-F238E27FC236}">
                <a16:creationId xmlns:a16="http://schemas.microsoft.com/office/drawing/2014/main" id="{2AE6F94B-CC8B-479F-998B-6CE983BFEE8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90573" y="4870941"/>
            <a:ext cx="4029075"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3888238"/>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1FCDC47-1F56-48C7-A559-A9F4557BC145}"/>
              </a:ext>
            </a:extLst>
          </p:cNvPr>
          <p:cNvSpPr>
            <a:spLocks noGrp="1"/>
          </p:cNvSpPr>
          <p:nvPr>
            <p:ph type="body" sz="quarter" idx="10"/>
          </p:nvPr>
        </p:nvSpPr>
        <p:spPr>
          <a:xfrm>
            <a:off x="4023399" y="468792"/>
            <a:ext cx="4493703" cy="352799"/>
          </a:xfrm>
        </p:spPr>
        <p:txBody>
          <a:bodyPr/>
          <a:lstStyle/>
          <a:p>
            <a:r>
              <a:rPr lang="en-GB" b="1" dirty="0"/>
              <a:t>Working Safely at Height</a:t>
            </a:r>
          </a:p>
          <a:p>
            <a:endParaRPr lang="en-GB" b="1" dirty="0"/>
          </a:p>
        </p:txBody>
      </p:sp>
      <p:sp>
        <p:nvSpPr>
          <p:cNvPr id="3" name="Rectangle 2">
            <a:extLst>
              <a:ext uri="{FF2B5EF4-FFF2-40B4-BE49-F238E27FC236}">
                <a16:creationId xmlns:a16="http://schemas.microsoft.com/office/drawing/2014/main" id="{799E11B9-92CF-4356-9A25-9017E2DD32E2}"/>
              </a:ext>
            </a:extLst>
          </p:cNvPr>
          <p:cNvSpPr/>
          <p:nvPr/>
        </p:nvSpPr>
        <p:spPr>
          <a:xfrm>
            <a:off x="749464" y="1033896"/>
            <a:ext cx="10375736" cy="5216813"/>
          </a:xfrm>
          <a:prstGeom prst="rect">
            <a:avLst/>
          </a:prstGeom>
        </p:spPr>
        <p:txBody>
          <a:bodyPr wrap="square">
            <a:spAutoFit/>
          </a:bodyPr>
          <a:lstStyle/>
          <a:p>
            <a:r>
              <a:rPr lang="en-IE" b="1" cap="all" spc="54" dirty="0">
                <a:solidFill>
                  <a:schemeClr val="accent1"/>
                </a:solidFill>
                <a:latin typeface="Century Gothic"/>
              </a:rPr>
              <a:t>Factors involved in Falls from a height</a:t>
            </a:r>
          </a:p>
          <a:p>
            <a:endParaRPr lang="en-IE" b="1" cap="all" spc="54" dirty="0">
              <a:solidFill>
                <a:schemeClr val="accent1"/>
              </a:solidFill>
              <a:latin typeface="Century Gothic"/>
            </a:endParaRPr>
          </a:p>
          <a:p>
            <a:pPr marL="285750" indent="-285750">
              <a:lnSpc>
                <a:spcPct val="150000"/>
              </a:lnSpc>
              <a:buFont typeface="Arial" panose="020B0604020202020204" pitchFamily="34" charset="0"/>
              <a:buChar char="•"/>
            </a:pPr>
            <a:r>
              <a:rPr lang="en-IE" dirty="0"/>
              <a:t>Failure to provide safe place of work</a:t>
            </a:r>
          </a:p>
          <a:p>
            <a:pPr marL="285750" indent="-285750">
              <a:lnSpc>
                <a:spcPct val="150000"/>
              </a:lnSpc>
              <a:buFont typeface="Arial" panose="020B0604020202020204" pitchFamily="34" charset="0"/>
              <a:buChar char="•"/>
            </a:pPr>
            <a:r>
              <a:rPr lang="en-IE" dirty="0"/>
              <a:t>Failure to provide safe plant / equipment (CE/EN) </a:t>
            </a:r>
          </a:p>
          <a:p>
            <a:pPr marL="285750" indent="-285750">
              <a:lnSpc>
                <a:spcPct val="150000"/>
              </a:lnSpc>
              <a:buFont typeface="Arial" panose="020B0604020202020204" pitchFamily="34" charset="0"/>
              <a:buChar char="•"/>
            </a:pPr>
            <a:r>
              <a:rPr lang="en-IE" dirty="0"/>
              <a:t>Inadequate information, instruction, training or supervision</a:t>
            </a:r>
          </a:p>
          <a:p>
            <a:pPr marL="285750" indent="-285750">
              <a:lnSpc>
                <a:spcPct val="150000"/>
              </a:lnSpc>
              <a:buFont typeface="Arial" panose="020B0604020202020204" pitchFamily="34" charset="0"/>
              <a:buChar char="•"/>
            </a:pPr>
            <a:r>
              <a:rPr lang="en-IE" dirty="0"/>
              <a:t>Failure to use the proper equipment</a:t>
            </a:r>
          </a:p>
          <a:p>
            <a:pPr marL="285750" indent="-285750">
              <a:lnSpc>
                <a:spcPct val="150000"/>
              </a:lnSpc>
              <a:buFont typeface="Arial" panose="020B0604020202020204" pitchFamily="34" charset="0"/>
              <a:buChar char="•"/>
            </a:pPr>
            <a:r>
              <a:rPr lang="en-IE" dirty="0"/>
              <a:t>Weather conditions</a:t>
            </a:r>
          </a:p>
          <a:p>
            <a:pPr marL="285750" indent="-285750">
              <a:lnSpc>
                <a:spcPct val="150000"/>
              </a:lnSpc>
              <a:buFont typeface="Arial" panose="020B0604020202020204" pitchFamily="34" charset="0"/>
              <a:buChar char="•"/>
            </a:pPr>
            <a:r>
              <a:rPr lang="en-IE" dirty="0"/>
              <a:t>Inadequate Risk Assessments</a:t>
            </a:r>
          </a:p>
          <a:p>
            <a:pPr marL="285750" indent="-285750">
              <a:lnSpc>
                <a:spcPct val="150000"/>
              </a:lnSpc>
              <a:buFont typeface="Arial" panose="020B0604020202020204" pitchFamily="34" charset="0"/>
              <a:buChar char="•"/>
            </a:pPr>
            <a:r>
              <a:rPr lang="en-IE" dirty="0"/>
              <a:t>Unsafe practises</a:t>
            </a:r>
          </a:p>
          <a:p>
            <a:pPr marL="285750" indent="-285750">
              <a:lnSpc>
                <a:spcPct val="150000"/>
              </a:lnSpc>
              <a:buFont typeface="Arial" panose="020B0604020202020204" pitchFamily="34" charset="0"/>
              <a:buChar char="•"/>
            </a:pPr>
            <a:r>
              <a:rPr lang="en-IE" dirty="0"/>
              <a:t>Failure to have an emergency plan or procedure in place</a:t>
            </a:r>
          </a:p>
          <a:p>
            <a:r>
              <a:rPr lang="en-IE" dirty="0"/>
              <a:t> </a:t>
            </a:r>
          </a:p>
          <a:p>
            <a:r>
              <a:rPr lang="en-IE" dirty="0">
                <a:latin typeface="Helvetica" panose="020B0604020202020204" pitchFamily="34" charset="0"/>
                <a:cs typeface="Helvetica" panose="020B0604020202020204" pitchFamily="34" charset="0"/>
              </a:rPr>
              <a:t> </a:t>
            </a:r>
          </a:p>
          <a:p>
            <a:pPr>
              <a:lnSpc>
                <a:spcPct val="150000"/>
              </a:lnSpc>
            </a:pPr>
            <a:endParaRPr lang="en-US" dirty="0"/>
          </a:p>
          <a:p>
            <a:endParaRPr lang="en-GB" dirty="0"/>
          </a:p>
        </p:txBody>
      </p:sp>
      <p:pic>
        <p:nvPicPr>
          <p:cNvPr id="7" name="Picture 4" descr="Related image">
            <a:extLst>
              <a:ext uri="{FF2B5EF4-FFF2-40B4-BE49-F238E27FC236}">
                <a16:creationId xmlns:a16="http://schemas.microsoft.com/office/drawing/2014/main" id="{34B671B0-8412-4EE0-B3A6-C7332B00C2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2901">
            <a:off x="8337899" y="3122549"/>
            <a:ext cx="3158839" cy="3037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0756012"/>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1FCDC47-1F56-48C7-A559-A9F4557BC145}"/>
              </a:ext>
            </a:extLst>
          </p:cNvPr>
          <p:cNvSpPr>
            <a:spLocks noGrp="1"/>
          </p:cNvSpPr>
          <p:nvPr>
            <p:ph type="body" sz="quarter" idx="10"/>
          </p:nvPr>
        </p:nvSpPr>
        <p:spPr>
          <a:xfrm>
            <a:off x="4023399" y="468792"/>
            <a:ext cx="4493703" cy="352799"/>
          </a:xfrm>
        </p:spPr>
        <p:txBody>
          <a:bodyPr/>
          <a:lstStyle/>
          <a:p>
            <a:r>
              <a:rPr lang="en-GB" b="1" dirty="0"/>
              <a:t>Working Safely at Height</a:t>
            </a:r>
          </a:p>
          <a:p>
            <a:endParaRPr lang="en-GB" b="1" dirty="0"/>
          </a:p>
        </p:txBody>
      </p:sp>
      <p:sp>
        <p:nvSpPr>
          <p:cNvPr id="12" name="Rectangle 11">
            <a:extLst>
              <a:ext uri="{FF2B5EF4-FFF2-40B4-BE49-F238E27FC236}">
                <a16:creationId xmlns:a16="http://schemas.microsoft.com/office/drawing/2014/main" id="{8A4C1281-B9E8-447C-8F12-293A701A28CE}"/>
              </a:ext>
            </a:extLst>
          </p:cNvPr>
          <p:cNvSpPr/>
          <p:nvPr/>
        </p:nvSpPr>
        <p:spPr>
          <a:xfrm>
            <a:off x="2735923" y="1164928"/>
            <a:ext cx="6720173" cy="341632"/>
          </a:xfrm>
          <a:prstGeom prst="rect">
            <a:avLst/>
          </a:prstGeom>
        </p:spPr>
        <p:txBody>
          <a:bodyPr wrap="none">
            <a:spAutoFit/>
          </a:bodyPr>
          <a:lstStyle/>
          <a:p>
            <a:pPr algn="ctr" defTabSz="2889250">
              <a:lnSpc>
                <a:spcPct val="90000"/>
              </a:lnSpc>
              <a:spcAft>
                <a:spcPct val="35000"/>
              </a:spcAft>
            </a:pPr>
            <a:r>
              <a:rPr lang="en-GB" b="1" cap="all" spc="54" dirty="0">
                <a:solidFill>
                  <a:schemeClr val="accent1"/>
                </a:solidFill>
                <a:latin typeface="Century Gothic"/>
              </a:rPr>
              <a:t>WORKING AT height EQUIPMENT: correct assessment</a:t>
            </a:r>
          </a:p>
        </p:txBody>
      </p:sp>
      <p:pic>
        <p:nvPicPr>
          <p:cNvPr id="13" name="Picture 12">
            <a:extLst>
              <a:ext uri="{FF2B5EF4-FFF2-40B4-BE49-F238E27FC236}">
                <a16:creationId xmlns:a16="http://schemas.microsoft.com/office/drawing/2014/main" id="{89FA81F1-1209-4A57-91DE-71621240999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75837" y="1835017"/>
            <a:ext cx="2200183" cy="2933578"/>
          </a:xfrm>
          <a:prstGeom prst="rect">
            <a:avLst/>
          </a:prstGeom>
        </p:spPr>
      </p:pic>
      <p:sp>
        <p:nvSpPr>
          <p:cNvPr id="14" name="TextBox 13">
            <a:extLst>
              <a:ext uri="{FF2B5EF4-FFF2-40B4-BE49-F238E27FC236}">
                <a16:creationId xmlns:a16="http://schemas.microsoft.com/office/drawing/2014/main" id="{BB93AF21-9F34-4DBC-894A-4E9BCF981A34}"/>
              </a:ext>
            </a:extLst>
          </p:cNvPr>
          <p:cNvSpPr txBox="1"/>
          <p:nvPr/>
        </p:nvSpPr>
        <p:spPr>
          <a:xfrm>
            <a:off x="875837" y="4912386"/>
            <a:ext cx="2200183" cy="369332"/>
          </a:xfrm>
          <a:prstGeom prst="rect">
            <a:avLst/>
          </a:prstGeom>
          <a:noFill/>
        </p:spPr>
        <p:txBody>
          <a:bodyPr wrap="square" rtlCol="0">
            <a:spAutoFit/>
          </a:bodyPr>
          <a:lstStyle/>
          <a:p>
            <a:r>
              <a:rPr lang="en-GB" dirty="0"/>
              <a:t>Scaffold System</a:t>
            </a:r>
            <a:endParaRPr lang="en-US" dirty="0"/>
          </a:p>
        </p:txBody>
      </p:sp>
      <p:pic>
        <p:nvPicPr>
          <p:cNvPr id="15" name="Picture 14">
            <a:extLst>
              <a:ext uri="{FF2B5EF4-FFF2-40B4-BE49-F238E27FC236}">
                <a16:creationId xmlns:a16="http://schemas.microsoft.com/office/drawing/2014/main" id="{64834E5C-C030-456C-A841-F5E2E06AF45D}"/>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895817" y="1801108"/>
            <a:ext cx="2200183" cy="2933577"/>
          </a:xfrm>
          <a:prstGeom prst="rect">
            <a:avLst/>
          </a:prstGeom>
        </p:spPr>
      </p:pic>
      <p:sp>
        <p:nvSpPr>
          <p:cNvPr id="16" name="TextBox 15">
            <a:extLst>
              <a:ext uri="{FF2B5EF4-FFF2-40B4-BE49-F238E27FC236}">
                <a16:creationId xmlns:a16="http://schemas.microsoft.com/office/drawing/2014/main" id="{5B790C64-0F22-4473-BE98-964570C39AF2}"/>
              </a:ext>
            </a:extLst>
          </p:cNvPr>
          <p:cNvSpPr txBox="1"/>
          <p:nvPr/>
        </p:nvSpPr>
        <p:spPr>
          <a:xfrm>
            <a:off x="4388803" y="4912386"/>
            <a:ext cx="1601681" cy="369332"/>
          </a:xfrm>
          <a:prstGeom prst="rect">
            <a:avLst/>
          </a:prstGeom>
          <a:noFill/>
        </p:spPr>
        <p:txBody>
          <a:bodyPr wrap="square" rtlCol="0">
            <a:spAutoFit/>
          </a:bodyPr>
          <a:lstStyle/>
          <a:p>
            <a:r>
              <a:rPr lang="en-GB" dirty="0"/>
              <a:t>M.E.W.P’s</a:t>
            </a:r>
            <a:endParaRPr lang="en-US" dirty="0"/>
          </a:p>
        </p:txBody>
      </p:sp>
      <p:pic>
        <p:nvPicPr>
          <p:cNvPr id="17" name="Picture 16">
            <a:extLst>
              <a:ext uri="{FF2B5EF4-FFF2-40B4-BE49-F238E27FC236}">
                <a16:creationId xmlns:a16="http://schemas.microsoft.com/office/drawing/2014/main" id="{50094C33-C6EF-422F-8B84-45FC7FB43135}"/>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7155906" y="1955766"/>
            <a:ext cx="2200183" cy="2933578"/>
          </a:xfrm>
          <a:prstGeom prst="rect">
            <a:avLst/>
          </a:prstGeom>
        </p:spPr>
      </p:pic>
      <p:sp>
        <p:nvSpPr>
          <p:cNvPr id="18" name="TextBox 17">
            <a:extLst>
              <a:ext uri="{FF2B5EF4-FFF2-40B4-BE49-F238E27FC236}">
                <a16:creationId xmlns:a16="http://schemas.microsoft.com/office/drawing/2014/main" id="{05EBEF6A-34CE-4641-924B-97A073CF7902}"/>
              </a:ext>
            </a:extLst>
          </p:cNvPr>
          <p:cNvSpPr txBox="1"/>
          <p:nvPr/>
        </p:nvSpPr>
        <p:spPr>
          <a:xfrm>
            <a:off x="7330264" y="4969218"/>
            <a:ext cx="2037121" cy="369332"/>
          </a:xfrm>
          <a:prstGeom prst="rect">
            <a:avLst/>
          </a:prstGeom>
          <a:noFill/>
        </p:spPr>
        <p:txBody>
          <a:bodyPr wrap="square" rtlCol="0">
            <a:spAutoFit/>
          </a:bodyPr>
          <a:lstStyle/>
          <a:p>
            <a:r>
              <a:rPr lang="en-GB" dirty="0"/>
              <a:t>Podium Ladder </a:t>
            </a:r>
            <a:endParaRPr lang="en-US" dirty="0"/>
          </a:p>
        </p:txBody>
      </p:sp>
      <p:pic>
        <p:nvPicPr>
          <p:cNvPr id="19" name="Picture 18">
            <a:extLst>
              <a:ext uri="{FF2B5EF4-FFF2-40B4-BE49-F238E27FC236}">
                <a16:creationId xmlns:a16="http://schemas.microsoft.com/office/drawing/2014/main" id="{9C04786D-D90A-43D8-ACF8-AFEA893B2102}"/>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0010502" y="1964066"/>
            <a:ext cx="1546984" cy="2925278"/>
          </a:xfrm>
          <a:prstGeom prst="rect">
            <a:avLst/>
          </a:prstGeom>
        </p:spPr>
      </p:pic>
      <p:sp>
        <p:nvSpPr>
          <p:cNvPr id="20" name="TextBox 19">
            <a:extLst>
              <a:ext uri="{FF2B5EF4-FFF2-40B4-BE49-F238E27FC236}">
                <a16:creationId xmlns:a16="http://schemas.microsoft.com/office/drawing/2014/main" id="{AA14BE7E-2646-4E1F-9FA5-A5D1690CA3EB}"/>
              </a:ext>
            </a:extLst>
          </p:cNvPr>
          <p:cNvSpPr txBox="1"/>
          <p:nvPr/>
        </p:nvSpPr>
        <p:spPr>
          <a:xfrm>
            <a:off x="10302941" y="4958552"/>
            <a:ext cx="1546984" cy="646331"/>
          </a:xfrm>
          <a:prstGeom prst="rect">
            <a:avLst/>
          </a:prstGeom>
          <a:noFill/>
        </p:spPr>
        <p:txBody>
          <a:bodyPr wrap="square" rtlCol="0">
            <a:spAutoFit/>
          </a:bodyPr>
          <a:lstStyle/>
          <a:p>
            <a:r>
              <a:rPr lang="en-GB" dirty="0"/>
              <a:t>A-Frame Ladder</a:t>
            </a:r>
            <a:endParaRPr lang="en-US" dirty="0"/>
          </a:p>
        </p:txBody>
      </p:sp>
    </p:spTree>
    <p:extLst>
      <p:ext uri="{BB962C8B-B14F-4D97-AF65-F5344CB8AC3E}">
        <p14:creationId xmlns:p14="http://schemas.microsoft.com/office/powerpoint/2010/main" val="3405088059"/>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1FCDC47-1F56-48C7-A559-A9F4557BC145}"/>
              </a:ext>
            </a:extLst>
          </p:cNvPr>
          <p:cNvSpPr>
            <a:spLocks noGrp="1"/>
          </p:cNvSpPr>
          <p:nvPr>
            <p:ph type="body" sz="quarter" idx="10"/>
          </p:nvPr>
        </p:nvSpPr>
        <p:spPr>
          <a:xfrm>
            <a:off x="4023399" y="468792"/>
            <a:ext cx="4493703" cy="352799"/>
          </a:xfrm>
        </p:spPr>
        <p:txBody>
          <a:bodyPr/>
          <a:lstStyle/>
          <a:p>
            <a:r>
              <a:rPr lang="en-GB" b="1" dirty="0"/>
              <a:t>Working Safely at Height</a:t>
            </a:r>
          </a:p>
          <a:p>
            <a:endParaRPr lang="en-GB" b="1" dirty="0"/>
          </a:p>
        </p:txBody>
      </p:sp>
      <p:sp>
        <p:nvSpPr>
          <p:cNvPr id="12" name="Rectangle 11">
            <a:extLst>
              <a:ext uri="{FF2B5EF4-FFF2-40B4-BE49-F238E27FC236}">
                <a16:creationId xmlns:a16="http://schemas.microsoft.com/office/drawing/2014/main" id="{8A4C1281-B9E8-447C-8F12-293A701A28CE}"/>
              </a:ext>
            </a:extLst>
          </p:cNvPr>
          <p:cNvSpPr/>
          <p:nvPr/>
        </p:nvSpPr>
        <p:spPr>
          <a:xfrm>
            <a:off x="2253221" y="863824"/>
            <a:ext cx="7685565" cy="341632"/>
          </a:xfrm>
          <a:prstGeom prst="rect">
            <a:avLst/>
          </a:prstGeom>
        </p:spPr>
        <p:txBody>
          <a:bodyPr wrap="none">
            <a:spAutoFit/>
          </a:bodyPr>
          <a:lstStyle/>
          <a:p>
            <a:pPr algn="ctr" defTabSz="2889250">
              <a:lnSpc>
                <a:spcPct val="90000"/>
              </a:lnSpc>
              <a:spcAft>
                <a:spcPct val="35000"/>
              </a:spcAft>
            </a:pPr>
            <a:r>
              <a:rPr lang="en-GB" b="1" cap="all" spc="54" dirty="0">
                <a:solidFill>
                  <a:schemeClr val="accent1"/>
                </a:solidFill>
                <a:latin typeface="Century Gothic"/>
              </a:rPr>
              <a:t>WORKING AT height EQUIPMENT: Scaffolding / Mobile Tower</a:t>
            </a:r>
            <a:endParaRPr lang="en-US" b="1" cap="all" spc="54" dirty="0">
              <a:solidFill>
                <a:schemeClr val="accent1"/>
              </a:solidFill>
              <a:latin typeface="Century Gothic"/>
            </a:endParaRPr>
          </a:p>
        </p:txBody>
      </p:sp>
      <p:pic>
        <p:nvPicPr>
          <p:cNvPr id="21" name="Picture 20">
            <a:extLst>
              <a:ext uri="{FF2B5EF4-FFF2-40B4-BE49-F238E27FC236}">
                <a16:creationId xmlns:a16="http://schemas.microsoft.com/office/drawing/2014/main" id="{132F1F12-F220-49B7-920A-0E357AC5AF9C}"/>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2557" b="1300"/>
          <a:stretch/>
        </p:blipFill>
        <p:spPr>
          <a:xfrm>
            <a:off x="7916290" y="1464996"/>
            <a:ext cx="3563257" cy="4692851"/>
          </a:xfrm>
          <a:prstGeom prst="rect">
            <a:avLst/>
          </a:prstGeom>
        </p:spPr>
      </p:pic>
      <p:sp>
        <p:nvSpPr>
          <p:cNvPr id="22" name="TextBox 21">
            <a:extLst>
              <a:ext uri="{FF2B5EF4-FFF2-40B4-BE49-F238E27FC236}">
                <a16:creationId xmlns:a16="http://schemas.microsoft.com/office/drawing/2014/main" id="{9DB6C114-72CC-4FAD-9D1B-4657E996D765}"/>
              </a:ext>
            </a:extLst>
          </p:cNvPr>
          <p:cNvSpPr txBox="1"/>
          <p:nvPr/>
        </p:nvSpPr>
        <p:spPr>
          <a:xfrm>
            <a:off x="329391" y="1247689"/>
            <a:ext cx="7586899" cy="460677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u="sng" dirty="0"/>
              <a:t>It is a criminal offence to tamper with scaffolding components. </a:t>
            </a:r>
            <a:r>
              <a:rPr lang="en-GB" dirty="0"/>
              <a:t>DO NOT INTERFERE with any scaffolding</a:t>
            </a:r>
          </a:p>
          <a:p>
            <a:pPr marL="285750" indent="-285750">
              <a:lnSpc>
                <a:spcPct val="150000"/>
              </a:lnSpc>
              <a:buFont typeface="Arial" panose="020B0604020202020204" pitchFamily="34" charset="0"/>
              <a:buChar char="•"/>
            </a:pPr>
            <a:r>
              <a:rPr lang="en-GB" dirty="0"/>
              <a:t>Competent, Trained and Certified persons must only make alterations</a:t>
            </a:r>
          </a:p>
          <a:p>
            <a:pPr marL="285750" indent="-285750">
              <a:lnSpc>
                <a:spcPct val="150000"/>
              </a:lnSpc>
              <a:buFont typeface="Arial" panose="020B0604020202020204" pitchFamily="34" charset="0"/>
              <a:buChar char="•"/>
            </a:pPr>
            <a:r>
              <a:rPr lang="en-GB" dirty="0"/>
              <a:t>Must be inspected every 7 days</a:t>
            </a:r>
          </a:p>
          <a:p>
            <a:pPr marL="285750" indent="-285750">
              <a:lnSpc>
                <a:spcPct val="150000"/>
              </a:lnSpc>
              <a:buFont typeface="Arial" panose="020B0604020202020204" pitchFamily="34" charset="0"/>
              <a:buChar char="•"/>
            </a:pPr>
            <a:r>
              <a:rPr lang="en-GB" dirty="0"/>
              <a:t>Guardrails and toe boards must be fitted where a person is liable to fall</a:t>
            </a:r>
          </a:p>
          <a:p>
            <a:pPr marL="285750" indent="-285750">
              <a:lnSpc>
                <a:spcPct val="150000"/>
              </a:lnSpc>
              <a:buFont typeface="Arial" panose="020B0604020202020204" pitchFamily="34" charset="0"/>
              <a:buChar char="•"/>
            </a:pPr>
            <a:r>
              <a:rPr lang="en-GB" dirty="0"/>
              <a:t>Don’t throw, drop or tip material from heights – either lower or dispose of them through a chute</a:t>
            </a:r>
          </a:p>
          <a:p>
            <a:pPr marL="285750" indent="-285750">
              <a:lnSpc>
                <a:spcPct val="150000"/>
              </a:lnSpc>
              <a:buFont typeface="Arial" panose="020B0604020202020204" pitchFamily="34" charset="0"/>
              <a:buChar char="•"/>
            </a:pPr>
            <a:r>
              <a:rPr lang="en-GB" dirty="0"/>
              <a:t>Carry out a visual inspection at the start of each shift prior to use</a:t>
            </a:r>
          </a:p>
        </p:txBody>
      </p:sp>
      <p:sp>
        <p:nvSpPr>
          <p:cNvPr id="23" name="TextBox 22">
            <a:extLst>
              <a:ext uri="{FF2B5EF4-FFF2-40B4-BE49-F238E27FC236}">
                <a16:creationId xmlns:a16="http://schemas.microsoft.com/office/drawing/2014/main" id="{AF547C4E-9167-41EA-B400-C945DE25554C}"/>
              </a:ext>
            </a:extLst>
          </p:cNvPr>
          <p:cNvSpPr txBox="1"/>
          <p:nvPr/>
        </p:nvSpPr>
        <p:spPr>
          <a:xfrm>
            <a:off x="707430" y="5903212"/>
            <a:ext cx="6830821" cy="369332"/>
          </a:xfrm>
          <a:prstGeom prst="rect">
            <a:avLst/>
          </a:prstGeom>
          <a:noFill/>
        </p:spPr>
        <p:txBody>
          <a:bodyPr wrap="square" rtlCol="0">
            <a:spAutoFit/>
          </a:bodyPr>
          <a:lstStyle/>
          <a:p>
            <a:r>
              <a:rPr lang="en-GB" b="1" cap="all" spc="54" dirty="0">
                <a:solidFill>
                  <a:schemeClr val="accent1"/>
                </a:solidFill>
                <a:latin typeface="Century Gothic"/>
              </a:rPr>
              <a:t>Don’t use incomplete scaffolding. CHECK THE TAG!!s</a:t>
            </a:r>
            <a:endParaRPr lang="en-US" b="1" cap="all" spc="54" dirty="0">
              <a:solidFill>
                <a:schemeClr val="accent1"/>
              </a:solidFill>
              <a:latin typeface="Century Gothic"/>
            </a:endParaRPr>
          </a:p>
        </p:txBody>
      </p:sp>
    </p:spTree>
    <p:extLst>
      <p:ext uri="{BB962C8B-B14F-4D97-AF65-F5344CB8AC3E}">
        <p14:creationId xmlns:p14="http://schemas.microsoft.com/office/powerpoint/2010/main" val="320007304"/>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1FCDC47-1F56-48C7-A559-A9F4557BC145}"/>
              </a:ext>
            </a:extLst>
          </p:cNvPr>
          <p:cNvSpPr>
            <a:spLocks noGrp="1"/>
          </p:cNvSpPr>
          <p:nvPr>
            <p:ph type="body" sz="quarter" idx="10"/>
          </p:nvPr>
        </p:nvSpPr>
        <p:spPr>
          <a:xfrm>
            <a:off x="4161944" y="181256"/>
            <a:ext cx="4493703" cy="352799"/>
          </a:xfrm>
        </p:spPr>
        <p:txBody>
          <a:bodyPr/>
          <a:lstStyle/>
          <a:p>
            <a:r>
              <a:rPr lang="en-GB" b="1" dirty="0"/>
              <a:t>Working Safely at Height</a:t>
            </a:r>
          </a:p>
          <a:p>
            <a:endParaRPr lang="en-GB" b="1" dirty="0"/>
          </a:p>
        </p:txBody>
      </p:sp>
      <p:sp>
        <p:nvSpPr>
          <p:cNvPr id="12" name="Rectangle 11">
            <a:extLst>
              <a:ext uri="{FF2B5EF4-FFF2-40B4-BE49-F238E27FC236}">
                <a16:creationId xmlns:a16="http://schemas.microsoft.com/office/drawing/2014/main" id="{8A4C1281-B9E8-447C-8F12-293A701A28CE}"/>
              </a:ext>
            </a:extLst>
          </p:cNvPr>
          <p:cNvSpPr/>
          <p:nvPr/>
        </p:nvSpPr>
        <p:spPr>
          <a:xfrm>
            <a:off x="2495426" y="576288"/>
            <a:ext cx="7478266" cy="341632"/>
          </a:xfrm>
          <a:prstGeom prst="rect">
            <a:avLst/>
          </a:prstGeom>
        </p:spPr>
        <p:txBody>
          <a:bodyPr wrap="none">
            <a:spAutoFit/>
          </a:bodyPr>
          <a:lstStyle/>
          <a:p>
            <a:pPr algn="ctr" defTabSz="2889250">
              <a:lnSpc>
                <a:spcPct val="90000"/>
              </a:lnSpc>
              <a:spcAft>
                <a:spcPct val="35000"/>
              </a:spcAft>
            </a:pPr>
            <a:r>
              <a:rPr lang="en-GB" b="1" cap="all" spc="54" dirty="0">
                <a:solidFill>
                  <a:schemeClr val="accent1"/>
                </a:solidFill>
                <a:latin typeface="Century Gothic"/>
              </a:rPr>
              <a:t>WORKING AT height EQUIPMENT: podium / a-frame ladders </a:t>
            </a:r>
            <a:endParaRPr lang="en-US" b="1" cap="all" spc="54" dirty="0">
              <a:solidFill>
                <a:schemeClr val="accent1"/>
              </a:solidFill>
              <a:latin typeface="Century Gothic"/>
            </a:endParaRPr>
          </a:p>
        </p:txBody>
      </p:sp>
      <p:pic>
        <p:nvPicPr>
          <p:cNvPr id="7" name="Picture 6">
            <a:extLst>
              <a:ext uri="{FF2B5EF4-FFF2-40B4-BE49-F238E27FC236}">
                <a16:creationId xmlns:a16="http://schemas.microsoft.com/office/drawing/2014/main" id="{CB01EC9B-7148-4657-A105-E18A1792941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832392" y="2567021"/>
            <a:ext cx="3739414" cy="2909455"/>
          </a:xfrm>
          <a:prstGeom prst="rect">
            <a:avLst/>
          </a:prstGeom>
        </p:spPr>
      </p:pic>
      <p:sp>
        <p:nvSpPr>
          <p:cNvPr id="8" name="TextBox 7">
            <a:extLst>
              <a:ext uri="{FF2B5EF4-FFF2-40B4-BE49-F238E27FC236}">
                <a16:creationId xmlns:a16="http://schemas.microsoft.com/office/drawing/2014/main" id="{69627BAF-BEC2-4989-A699-4E7D719BA46C}"/>
              </a:ext>
            </a:extLst>
          </p:cNvPr>
          <p:cNvSpPr txBox="1"/>
          <p:nvPr/>
        </p:nvSpPr>
        <p:spPr>
          <a:xfrm>
            <a:off x="678118" y="942602"/>
            <a:ext cx="11167517" cy="1282787"/>
          </a:xfrm>
          <a:prstGeom prst="rect">
            <a:avLst/>
          </a:prstGeom>
          <a:noFill/>
        </p:spPr>
        <p:txBody>
          <a:bodyPr wrap="square" rtlCol="0">
            <a:spAutoFit/>
          </a:bodyPr>
          <a:lstStyle/>
          <a:p>
            <a:pPr>
              <a:lnSpc>
                <a:spcPct val="150000"/>
              </a:lnSpc>
            </a:pPr>
            <a:r>
              <a:rPr lang="en-GB" dirty="0"/>
              <a:t>Ladders should only be used as work equipment where a risk assessment shows the use of other work equipment is not justified. The work at height regulations do not ban ladders, but do require careful consideration to be given to their use. As a guide only use a ladder</a:t>
            </a:r>
            <a:endParaRPr lang="en-US" dirty="0"/>
          </a:p>
        </p:txBody>
      </p:sp>
      <p:sp>
        <p:nvSpPr>
          <p:cNvPr id="9" name="TextBox 8">
            <a:extLst>
              <a:ext uri="{FF2B5EF4-FFF2-40B4-BE49-F238E27FC236}">
                <a16:creationId xmlns:a16="http://schemas.microsoft.com/office/drawing/2014/main" id="{F5FC936D-3FFE-4300-AA29-B99804A1739B}"/>
              </a:ext>
            </a:extLst>
          </p:cNvPr>
          <p:cNvSpPr txBox="1"/>
          <p:nvPr/>
        </p:nvSpPr>
        <p:spPr>
          <a:xfrm>
            <a:off x="581134" y="2330043"/>
            <a:ext cx="5852118" cy="1477328"/>
          </a:xfrm>
          <a:prstGeom prst="rect">
            <a:avLst/>
          </a:prstGeom>
          <a:noFill/>
        </p:spPr>
        <p:txBody>
          <a:bodyPr wrap="square" rtlCol="0">
            <a:spAutoFit/>
          </a:bodyPr>
          <a:lstStyle/>
          <a:p>
            <a:pPr marL="342900" indent="-342900">
              <a:buFont typeface="+mj-lt"/>
              <a:buAutoNum type="arabicPeriod"/>
            </a:pPr>
            <a:r>
              <a:rPr lang="en-GB" dirty="0"/>
              <a:t>Where the work is of short duration – less that 30 minutes</a:t>
            </a:r>
          </a:p>
          <a:p>
            <a:pPr marL="342900" indent="-342900">
              <a:buFont typeface="+mj-lt"/>
              <a:buAutoNum type="arabicPeriod"/>
            </a:pPr>
            <a:r>
              <a:rPr lang="en-GB" dirty="0"/>
              <a:t>For light works</a:t>
            </a:r>
          </a:p>
          <a:p>
            <a:pPr marL="342900" indent="-342900">
              <a:buFont typeface="+mj-lt"/>
              <a:buAutoNum type="arabicPeriod"/>
            </a:pPr>
            <a:r>
              <a:rPr lang="en-GB" dirty="0"/>
              <a:t>Where you can maintain three points of contact on the ladder</a:t>
            </a:r>
          </a:p>
        </p:txBody>
      </p:sp>
      <p:sp>
        <p:nvSpPr>
          <p:cNvPr id="10" name="TextBox 9">
            <a:extLst>
              <a:ext uri="{FF2B5EF4-FFF2-40B4-BE49-F238E27FC236}">
                <a16:creationId xmlns:a16="http://schemas.microsoft.com/office/drawing/2014/main" id="{87807E9F-490E-449C-9918-041B46A885E8}"/>
              </a:ext>
            </a:extLst>
          </p:cNvPr>
          <p:cNvSpPr txBox="1"/>
          <p:nvPr/>
        </p:nvSpPr>
        <p:spPr>
          <a:xfrm>
            <a:off x="581134" y="3854229"/>
            <a:ext cx="3395151" cy="369332"/>
          </a:xfrm>
          <a:prstGeom prst="rect">
            <a:avLst/>
          </a:prstGeom>
          <a:noFill/>
        </p:spPr>
        <p:txBody>
          <a:bodyPr wrap="square" rtlCol="0">
            <a:spAutoFit/>
          </a:bodyPr>
          <a:lstStyle/>
          <a:p>
            <a:r>
              <a:rPr lang="en-GB" b="1" dirty="0"/>
              <a:t>You must ensure that:</a:t>
            </a:r>
            <a:endParaRPr lang="en-US" b="1" dirty="0"/>
          </a:p>
        </p:txBody>
      </p:sp>
      <p:sp>
        <p:nvSpPr>
          <p:cNvPr id="11" name="TextBox 10">
            <a:extLst>
              <a:ext uri="{FF2B5EF4-FFF2-40B4-BE49-F238E27FC236}">
                <a16:creationId xmlns:a16="http://schemas.microsoft.com/office/drawing/2014/main" id="{2DDB0AFE-BB8F-49B7-9673-D7EABEFCC805}"/>
              </a:ext>
            </a:extLst>
          </p:cNvPr>
          <p:cNvSpPr txBox="1"/>
          <p:nvPr/>
        </p:nvSpPr>
        <p:spPr>
          <a:xfrm>
            <a:off x="581134" y="4312971"/>
            <a:ext cx="6251258" cy="2031325"/>
          </a:xfrm>
          <a:prstGeom prst="rect">
            <a:avLst/>
          </a:prstGeom>
          <a:noFill/>
        </p:spPr>
        <p:txBody>
          <a:bodyPr wrap="square" rtlCol="0" anchor="t">
            <a:spAutoFit/>
          </a:bodyPr>
          <a:lstStyle/>
          <a:p>
            <a:pPr marL="342900" indent="-342900">
              <a:buFont typeface="+mj-lt"/>
              <a:buAutoNum type="arabicPeriod"/>
            </a:pPr>
            <a:r>
              <a:rPr lang="en-GB" dirty="0"/>
              <a:t>The ladder is inspected before each use, ladder tag to be signed off at least within the last 7 days</a:t>
            </a:r>
            <a:endParaRPr lang="en-GB" dirty="0">
              <a:cs typeface="Calibri"/>
            </a:endParaRPr>
          </a:p>
          <a:p>
            <a:pPr marL="342900" indent="-342900">
              <a:buFont typeface="+mj-lt"/>
              <a:buAutoNum type="arabicPeriod"/>
            </a:pPr>
            <a:r>
              <a:rPr lang="en-GB" dirty="0"/>
              <a:t>All rungs, steps and free of Oil &amp; Debris</a:t>
            </a:r>
          </a:p>
          <a:p>
            <a:pPr marL="342900" indent="-342900">
              <a:buFont typeface="+mj-lt"/>
              <a:buAutoNum type="arabicPeriod"/>
            </a:pPr>
            <a:r>
              <a:rPr lang="en-GB" dirty="0"/>
              <a:t>All fittings are tight</a:t>
            </a:r>
          </a:p>
          <a:p>
            <a:pPr marL="342900" indent="-342900">
              <a:buFont typeface="+mj-lt"/>
              <a:buAutoNum type="arabicPeriod"/>
            </a:pPr>
            <a:r>
              <a:rPr lang="en-GB" dirty="0"/>
              <a:t>Non-skid pads are in place</a:t>
            </a:r>
          </a:p>
          <a:p>
            <a:pPr marL="342900" indent="-342900">
              <a:buFont typeface="+mj-lt"/>
              <a:buAutoNum type="arabicPeriod"/>
            </a:pPr>
            <a:r>
              <a:rPr lang="en-GB" dirty="0"/>
              <a:t>No structural defects, locking clips in good order</a:t>
            </a:r>
            <a:endParaRPr lang="en-US" dirty="0"/>
          </a:p>
        </p:txBody>
      </p:sp>
      <p:pic>
        <p:nvPicPr>
          <p:cNvPr id="14" name="Picture 13">
            <a:extLst>
              <a:ext uri="{FF2B5EF4-FFF2-40B4-BE49-F238E27FC236}">
                <a16:creationId xmlns:a16="http://schemas.microsoft.com/office/drawing/2014/main" id="{BB3F20F4-4561-461F-B853-9650DD74849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087499" y="3854229"/>
            <a:ext cx="3739414" cy="2909455"/>
          </a:xfrm>
          <a:prstGeom prst="rect">
            <a:avLst/>
          </a:prstGeom>
        </p:spPr>
      </p:pic>
    </p:spTree>
    <p:extLst>
      <p:ext uri="{BB962C8B-B14F-4D97-AF65-F5344CB8AC3E}">
        <p14:creationId xmlns:p14="http://schemas.microsoft.com/office/powerpoint/2010/main" val="910364346"/>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sld>
</file>

<file path=ppt/theme/theme1.xml><?xml version="1.0" encoding="utf-8"?>
<a:theme xmlns:a="http://schemas.openxmlformats.org/drawingml/2006/main" name="1_Office Theme">
  <a:themeElements>
    <a:clrScheme name="DG">
      <a:dk1>
        <a:srgbClr val="2E3947"/>
      </a:dk1>
      <a:lt1>
        <a:srgbClr val="FFFFFF"/>
      </a:lt1>
      <a:dk2>
        <a:srgbClr val="202020"/>
      </a:dk2>
      <a:lt2>
        <a:srgbClr val="FFFFFF"/>
      </a:lt2>
      <a:accent1>
        <a:srgbClr val="88141A"/>
      </a:accent1>
      <a:accent2>
        <a:srgbClr val="88141A"/>
      </a:accent2>
      <a:accent3>
        <a:srgbClr val="C7C8C6"/>
      </a:accent3>
      <a:accent4>
        <a:srgbClr val="616261"/>
      </a:accent4>
      <a:accent5>
        <a:srgbClr val="1B825F"/>
      </a:accent5>
      <a:accent6>
        <a:srgbClr val="C77B25"/>
      </a:accent6>
      <a:hlink>
        <a:srgbClr val="12314C"/>
      </a:hlink>
      <a:folHlink>
        <a:srgbClr val="BFBFBF"/>
      </a:folHlink>
    </a:clrScheme>
    <a:fontScheme name="DG FONT">
      <a:majorFont>
        <a:latin typeface="Century Gothic"/>
        <a:ea typeface=""/>
        <a:cs typeface=""/>
      </a:majorFont>
      <a:minorFont>
        <a:latin typeface="Verdan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79375">
          <a:solidFill>
            <a:schemeClr val="accent3"/>
          </a:solid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TotalTime>
  <Words>1113</Words>
  <Application>Microsoft Office PowerPoint</Application>
  <PresentationFormat>Widescreen</PresentationFormat>
  <Paragraphs>173</Paragraphs>
  <Slides>19</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Century Gothic</vt:lpstr>
      <vt:lpstr>Helvetica</vt:lpstr>
      <vt:lpstr>Lato</vt:lpstr>
      <vt:lpstr>Verdana</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Zoee Heathcote</dc:creator>
  <cp:lastModifiedBy>John Egan</cp:lastModifiedBy>
  <cp:revision>304</cp:revision>
  <dcterms:created xsi:type="dcterms:W3CDTF">2019-10-09T12:45:31Z</dcterms:created>
  <dcterms:modified xsi:type="dcterms:W3CDTF">2020-10-21T13:21:50Z</dcterms:modified>
</cp:coreProperties>
</file>