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517" r:id="rId2"/>
    <p:sldId id="518" r:id="rId3"/>
    <p:sldId id="51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6DB04-2308-4A8B-98AD-69D49EF18A38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E1A3A-4DDA-40AF-BA4F-3A201A37F6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29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consequences of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Arc flash hotter than the sun – 20,000 degrees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4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D1758-ED3D-4611-B861-63A1DF032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4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49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consequences of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Arc flash hotter than the sun – 20,000 degrees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4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D1758-ED3D-4611-B861-63A1DF032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4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34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consequences of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Arc flash hotter than the sun – 20,000 degrees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4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D1758-ED3D-4611-B861-63A1DF032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46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52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G_Template_Background_A4_FC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126892" y="1374081"/>
            <a:ext cx="5825067" cy="4729446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08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128889" y="4310010"/>
            <a:ext cx="2414087" cy="196002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08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5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9" y="767789"/>
            <a:ext cx="10604498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83" b="0" cap="all" spc="54" baseline="0">
                <a:solidFill>
                  <a:schemeClr val="accent1"/>
                </a:solidFill>
                <a:latin typeface="Century Gothic"/>
                <a:ea typeface="Roboto" panose="02000000000000000000" pitchFamily="2" charset="0"/>
                <a:cs typeface="Century Gothic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1"/>
            <a:ext cx="13546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791636" y="1469308"/>
            <a:ext cx="4441457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300"/>
              </a:lnSpc>
              <a:spcBef>
                <a:spcPts val="0"/>
              </a:spcBef>
              <a:buNone/>
              <a:defRPr sz="1050" b="1" cap="none" spc="0" baseline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DG_Logo_RGB.png">
            <a:extLst>
              <a:ext uri="{FF2B5EF4-FFF2-40B4-BE49-F238E27FC236}">
                <a16:creationId xmlns:a16="http://schemas.microsoft.com/office/drawing/2014/main" id="{AF0A525C-9E6B-4C1D-AE74-A9F73B9BFA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2" y="6315198"/>
            <a:ext cx="1820226" cy="41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3600">
          <p15:clr>
            <a:srgbClr val="FBAE40"/>
          </p15:clr>
        </p15:guide>
        <p15:guide id="2" pos="5833">
          <p15:clr>
            <a:srgbClr val="FBAE40"/>
          </p15:clr>
        </p15:guide>
        <p15:guide id="3" pos="405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12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9" y="767789"/>
            <a:ext cx="10604498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83" b="0" cap="all" spc="54" baseline="0">
                <a:solidFill>
                  <a:schemeClr val="accent1"/>
                </a:solidFill>
                <a:latin typeface="Century Gothic"/>
                <a:ea typeface="Roboto" panose="02000000000000000000" pitchFamily="2" charset="0"/>
                <a:cs typeface="Century Gothic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1"/>
            <a:ext cx="13546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791636" y="1469308"/>
            <a:ext cx="4441457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300"/>
              </a:lnSpc>
              <a:spcBef>
                <a:spcPts val="0"/>
              </a:spcBef>
              <a:buNone/>
              <a:defRPr sz="1050" b="1" cap="none" spc="0" baseline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9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3600">
          <p15:clr>
            <a:srgbClr val="FBAE40"/>
          </p15:clr>
        </p15:guide>
        <p15:guide id="2" pos="5833">
          <p15:clr>
            <a:srgbClr val="FBAE40"/>
          </p15:clr>
        </p15:guide>
        <p15:guide id="3" pos="405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12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28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Ful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G_Template_Background_A4_Blan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" b="1326"/>
          <a:stretch/>
        </p:blipFill>
        <p:spPr>
          <a:xfrm>
            <a:off x="1" y="0"/>
            <a:ext cx="12221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3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41" y="767789"/>
            <a:ext cx="10604498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36" b="0" cap="all" spc="44" baseline="0">
                <a:solidFill>
                  <a:schemeClr val="accent1"/>
                </a:solidFill>
                <a:latin typeface="Century Gothic"/>
                <a:ea typeface="Roboto" panose="02000000000000000000" pitchFamily="2" charset="0"/>
                <a:cs typeface="Century Gothic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DG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2" y="5937250"/>
            <a:ext cx="1820226" cy="41376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" y="1"/>
            <a:ext cx="13546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570918" y="6115390"/>
            <a:ext cx="1826521" cy="1922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ts val="1056"/>
              </a:lnSpc>
              <a:spcBef>
                <a:spcPts val="0"/>
              </a:spcBef>
              <a:buNone/>
              <a:defRPr sz="650" b="0" cap="none" spc="0" baseline="0">
                <a:solidFill>
                  <a:schemeClr val="accent4"/>
                </a:solidFill>
                <a:latin typeface="Arial"/>
                <a:ea typeface="Roboto" panose="02000000000000000000" pitchFamily="2" charset="0"/>
                <a:cs typeface="Arial"/>
              </a:defRPr>
            </a:lvl1pPr>
          </a:lstStyle>
          <a:p>
            <a:pPr lvl="0"/>
            <a:r>
              <a:rPr lang="en-US" dirty="0"/>
              <a:t>Presentation Name | 01.01.2017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791637" y="1469311"/>
            <a:ext cx="4441457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056"/>
              </a:lnSpc>
              <a:spcBef>
                <a:spcPts val="0"/>
              </a:spcBef>
              <a:buNone/>
              <a:defRPr sz="792" b="1" cap="none" spc="0" baseline="0">
                <a:solidFill>
                  <a:schemeClr val="accent4"/>
                </a:solidFill>
                <a:latin typeface="Arial"/>
                <a:ea typeface="Roboto" panose="02000000000000000000" pitchFamily="2" charset="0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740964" y="2819404"/>
            <a:ext cx="3272042" cy="2319867"/>
          </a:xfrm>
          <a:prstGeom prst="rect">
            <a:avLst/>
          </a:prstGeom>
          <a:solidFill>
            <a:schemeClr val="bg1"/>
          </a:solidFill>
          <a:ln w="793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</p:spTree>
    <p:extLst>
      <p:ext uri="{BB962C8B-B14F-4D97-AF65-F5344CB8AC3E}">
        <p14:creationId xmlns:p14="http://schemas.microsoft.com/office/powerpoint/2010/main" val="42784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extLst>
    <p:ext uri="{DCECCB84-F9BA-43D5-87BE-67443E8EF086}">
      <p15:sldGuideLst xmlns:p15="http://schemas.microsoft.com/office/powerpoint/2012/main">
        <p15:guide id="1" orient="horz" pos="3600">
          <p15:clr>
            <a:srgbClr val="FBAE40"/>
          </p15:clr>
        </p15:guide>
        <p15:guide id="2" pos="5833">
          <p15:clr>
            <a:srgbClr val="FBAE40"/>
          </p15:clr>
        </p15:guide>
        <p15:guide id="3" pos="405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129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33A7-E9B1-48D1-97B9-C7564A6BC1BF}" type="datetimeFigureOut">
              <a:rPr lang="en-GB"/>
              <a:pPr>
                <a:defRPr/>
              </a:pPr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541B-BED0-42DC-B610-3C8A8438D2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643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93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407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CDC47-1F56-48C7-A559-A9F4557BC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142" y="483307"/>
            <a:ext cx="6445343" cy="352799"/>
          </a:xfrm>
        </p:spPr>
        <p:txBody>
          <a:bodyPr/>
          <a:lstStyle/>
          <a:p>
            <a:r>
              <a:rPr lang="en-US" b="1" dirty="0"/>
              <a:t>HAZARDOUS CHEMICALS – TOOLBOX TALK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83661-BE31-4EAE-9740-AB753A90E670}"/>
              </a:ext>
            </a:extLst>
          </p:cNvPr>
          <p:cNvSpPr txBox="1"/>
          <p:nvPr/>
        </p:nvSpPr>
        <p:spPr>
          <a:xfrm>
            <a:off x="202321" y="1207238"/>
            <a:ext cx="4071720" cy="3527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1400" b="1" dirty="0">
                <a:solidFill>
                  <a:schemeClr val="tx1"/>
                </a:solidFill>
              </a:rPr>
              <a:t>What is a hazardous chemical?</a:t>
            </a:r>
            <a:endParaRPr lang="en-IE" sz="1400" b="1" kern="1200" dirty="0">
              <a:solidFill>
                <a:schemeClr val="tx1"/>
              </a:solidFill>
            </a:endParaRPr>
          </a:p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050" kern="1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AC329-D466-4973-888B-81010F06CAB9}"/>
              </a:ext>
            </a:extLst>
          </p:cNvPr>
          <p:cNvSpPr txBox="1"/>
          <p:nvPr/>
        </p:nvSpPr>
        <p:spPr>
          <a:xfrm>
            <a:off x="604810" y="1532375"/>
            <a:ext cx="5975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‘A hazardous chemical is a substance that has properties with the potential to do harm to human or animal health, the environment or is capable of damaging property.’</a:t>
            </a:r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FB6B91-BB3E-44F6-BC54-339FF48870F7}"/>
              </a:ext>
            </a:extLst>
          </p:cNvPr>
          <p:cNvSpPr txBox="1"/>
          <p:nvPr/>
        </p:nvSpPr>
        <p:spPr>
          <a:xfrm>
            <a:off x="202321" y="2490840"/>
            <a:ext cx="5107709" cy="3527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1400" b="1" dirty="0">
                <a:solidFill>
                  <a:schemeClr val="tx1"/>
                </a:solidFill>
              </a:rPr>
              <a:t>How can chemicals cause harm to health?</a:t>
            </a:r>
            <a:endParaRPr lang="en-IE" sz="1400" b="1" kern="1200" dirty="0">
              <a:solidFill>
                <a:schemeClr val="tx1"/>
              </a:solidFill>
            </a:endParaRPr>
          </a:p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050" kern="1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BAE3A-1842-4EAF-A4D0-D2AAA2A74BB0}"/>
              </a:ext>
            </a:extLst>
          </p:cNvPr>
          <p:cNvSpPr txBox="1"/>
          <p:nvPr/>
        </p:nvSpPr>
        <p:spPr>
          <a:xfrm>
            <a:off x="714142" y="2791929"/>
            <a:ext cx="5491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Chemicals can come into contact or enter the body through the following;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Inhalation – breathing in contaminated air.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Skin Contact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Ingestion – hand to mouth contact.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Injection – through sharp objects such as needles.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3E81E1-90DD-4B53-9339-425EFC6D45A7}"/>
              </a:ext>
            </a:extLst>
          </p:cNvPr>
          <p:cNvSpPr txBox="1"/>
          <p:nvPr/>
        </p:nvSpPr>
        <p:spPr>
          <a:xfrm>
            <a:off x="202321" y="4480041"/>
            <a:ext cx="4071720" cy="3527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1400" b="1" kern="1200" dirty="0">
                <a:solidFill>
                  <a:schemeClr val="tx1"/>
                </a:solidFill>
              </a:rPr>
              <a:t>Identifying </a:t>
            </a:r>
            <a:r>
              <a:rPr lang="en-IE" sz="1400" b="1" dirty="0">
                <a:solidFill>
                  <a:schemeClr val="tx1"/>
                </a:solidFill>
              </a:rPr>
              <a:t>chemical hazards:</a:t>
            </a:r>
            <a:endParaRPr lang="en-IE" sz="1400" b="1" kern="1200" dirty="0">
              <a:solidFill>
                <a:schemeClr val="tx1"/>
              </a:solidFill>
            </a:endParaRPr>
          </a:p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050" kern="1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DE12CA-95E3-4ED5-8058-2F810F899789}"/>
              </a:ext>
            </a:extLst>
          </p:cNvPr>
          <p:cNvSpPr txBox="1"/>
          <p:nvPr/>
        </p:nvSpPr>
        <p:spPr>
          <a:xfrm>
            <a:off x="511796" y="4751605"/>
            <a:ext cx="56935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 chemicals but come to site with the relevant safety information e.g. </a:t>
            </a:r>
            <a:r>
              <a:rPr lang="en-US" sz="1400" b="1" dirty="0"/>
              <a:t>safety data sheet </a:t>
            </a:r>
            <a:r>
              <a:rPr lang="en-US" sz="1400" dirty="0"/>
              <a:t>(SDS). Safety information must all be visible on the chemical container.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GHS </a:t>
            </a:r>
            <a:r>
              <a:rPr lang="en-US" sz="1400" b="1" dirty="0"/>
              <a:t>hazard pictograms </a:t>
            </a:r>
            <a:r>
              <a:rPr lang="en-US" sz="1400" dirty="0"/>
              <a:t>allows us to easily identify the hazards associated with a  particular chemical substance. </a:t>
            </a:r>
          </a:p>
          <a:p>
            <a:endParaRPr lang="en-GB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87D83-3C29-4A99-8741-24D9DF309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702" y="1013679"/>
            <a:ext cx="5595977" cy="56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CDC47-1F56-48C7-A559-A9F4557BC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142" y="483307"/>
            <a:ext cx="6445343" cy="352799"/>
          </a:xfrm>
        </p:spPr>
        <p:txBody>
          <a:bodyPr/>
          <a:lstStyle/>
          <a:p>
            <a:r>
              <a:rPr lang="en-US" b="1" dirty="0"/>
              <a:t>HAZARDOUS CHEMICALS – TOOLBOX TALK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83661-BE31-4EAE-9740-AB753A90E670}"/>
              </a:ext>
            </a:extLst>
          </p:cNvPr>
          <p:cNvSpPr txBox="1"/>
          <p:nvPr/>
        </p:nvSpPr>
        <p:spPr>
          <a:xfrm>
            <a:off x="202321" y="1187080"/>
            <a:ext cx="4071720" cy="3527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1400" b="1" dirty="0">
                <a:solidFill>
                  <a:schemeClr val="tx1"/>
                </a:solidFill>
              </a:rPr>
              <a:t>Assessing Chemical Exposure:</a:t>
            </a:r>
            <a:endParaRPr lang="en-IE" sz="1400" b="1" kern="1200" dirty="0">
              <a:solidFill>
                <a:schemeClr val="tx1"/>
              </a:solidFill>
            </a:endParaRPr>
          </a:p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050" kern="1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AC329-D466-4973-888B-81010F06CAB9}"/>
              </a:ext>
            </a:extLst>
          </p:cNvPr>
          <p:cNvSpPr txBox="1"/>
          <p:nvPr/>
        </p:nvSpPr>
        <p:spPr>
          <a:xfrm>
            <a:off x="604810" y="1532376"/>
            <a:ext cx="76986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use of chemical substances must be adequately risk assessed prior to use on site. </a:t>
            </a:r>
          </a:p>
          <a:p>
            <a:r>
              <a:rPr lang="en-US" sz="1400" dirty="0"/>
              <a:t>When assessing chemical exposure you must take the following into consideration;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How many people are exposed to the chemical? Can non-users be exposed?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How is the chemical used (sprayed/poured) and for how long?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Quantity used?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How will the user be exposed e.g. skin contact, inhalation?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3E81E1-90DD-4B53-9339-425EFC6D45A7}"/>
              </a:ext>
            </a:extLst>
          </p:cNvPr>
          <p:cNvSpPr txBox="1"/>
          <p:nvPr/>
        </p:nvSpPr>
        <p:spPr>
          <a:xfrm>
            <a:off x="0" y="4083569"/>
            <a:ext cx="4071720" cy="3527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1400" b="1" kern="1200" dirty="0">
                <a:solidFill>
                  <a:schemeClr val="tx1"/>
                </a:solidFill>
              </a:rPr>
              <a:t>Controlling Chemical Risks:</a:t>
            </a:r>
          </a:p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050" kern="1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DE12CA-95E3-4ED5-8058-2F810F899789}"/>
              </a:ext>
            </a:extLst>
          </p:cNvPr>
          <p:cNvSpPr txBox="1"/>
          <p:nvPr/>
        </p:nvSpPr>
        <p:spPr>
          <a:xfrm>
            <a:off x="418778" y="4363677"/>
            <a:ext cx="7164277" cy="117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Use of engineering controls such as local exhaust ventilation (LEV)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Additional PPE (e.g. chemical gloves, goggles, respiratory masks).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Training for employees.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Appropriate storage arrangements.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Emergency procedures.</a:t>
            </a:r>
          </a:p>
        </p:txBody>
      </p:sp>
      <p:pic>
        <p:nvPicPr>
          <p:cNvPr id="12" name="Picture 2" descr="Image result for chemical gloves must be worn">
            <a:extLst>
              <a:ext uri="{FF2B5EF4-FFF2-40B4-BE49-F238E27FC236}">
                <a16:creationId xmlns:a16="http://schemas.microsoft.com/office/drawing/2014/main" id="{0A02E2F8-D354-4E41-8D14-9D48D762F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651" y="4020440"/>
            <a:ext cx="1604646" cy="240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yellow, small, sitting, orange&#10;&#10;Description automatically generated">
            <a:extLst>
              <a:ext uri="{FF2B5EF4-FFF2-40B4-BE49-F238E27FC236}">
                <a16:creationId xmlns:a16="http://schemas.microsoft.com/office/drawing/2014/main" id="{BCECBD5E-E5A2-4EA9-9F73-4E8935138C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r="11789"/>
          <a:stretch/>
        </p:blipFill>
        <p:spPr>
          <a:xfrm>
            <a:off x="9238845" y="430591"/>
            <a:ext cx="2498258" cy="32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CDC47-1F56-48C7-A559-A9F4557BC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142" y="483307"/>
            <a:ext cx="6445343" cy="352799"/>
          </a:xfrm>
        </p:spPr>
        <p:txBody>
          <a:bodyPr/>
          <a:lstStyle/>
          <a:p>
            <a:r>
              <a:rPr lang="en-US" b="1" dirty="0"/>
              <a:t>HAZARDOUS CHEMICALS – TOOLBOX TALK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83661-BE31-4EAE-9740-AB753A90E670}"/>
              </a:ext>
            </a:extLst>
          </p:cNvPr>
          <p:cNvSpPr txBox="1"/>
          <p:nvPr/>
        </p:nvSpPr>
        <p:spPr>
          <a:xfrm>
            <a:off x="-65533" y="1179577"/>
            <a:ext cx="4071720" cy="3527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1400" b="1" dirty="0">
                <a:solidFill>
                  <a:schemeClr val="tx1"/>
                </a:solidFill>
              </a:rPr>
              <a:t>Chemicals in the Home:</a:t>
            </a:r>
            <a:endParaRPr lang="en-IE" sz="1400" b="1" kern="1200" dirty="0">
              <a:solidFill>
                <a:schemeClr val="tx1"/>
              </a:solidFill>
            </a:endParaRPr>
          </a:p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050" kern="1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AC329-D466-4973-888B-81010F06CAB9}"/>
              </a:ext>
            </a:extLst>
          </p:cNvPr>
          <p:cNvSpPr txBox="1"/>
          <p:nvPr/>
        </p:nvSpPr>
        <p:spPr>
          <a:xfrm>
            <a:off x="714142" y="1597031"/>
            <a:ext cx="769868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It is not only important to be aware of the hazards posed by chemicals in the workplace but also in the home!</a:t>
            </a:r>
          </a:p>
          <a:p>
            <a:endParaRPr lang="en-US" sz="1400" dirty="0"/>
          </a:p>
          <a:p>
            <a:r>
              <a:rPr lang="en-US" sz="1400" dirty="0"/>
              <a:t>Hazardous chemicals should be stored under conditions which consider the chemical’s specific properties.</a:t>
            </a:r>
          </a:p>
          <a:p>
            <a:endParaRPr lang="en-US" sz="1400" dirty="0"/>
          </a:p>
          <a:p>
            <a:r>
              <a:rPr lang="en-US" sz="1400" dirty="0"/>
              <a:t>In most households in Ireland; chemical agents and cleaning products are commonly stored under the kitchen sink or under the stairs. This poses a high risk due to several reasons. </a:t>
            </a:r>
          </a:p>
          <a:p>
            <a:endParaRPr lang="en-US" sz="1400" dirty="0"/>
          </a:p>
          <a:p>
            <a:r>
              <a:rPr lang="en-US" sz="1400" dirty="0"/>
              <a:t>For example; certain chemicals can react together to form unstable or toxic products or can produce heat. Flammable liquids near a heat source can result in a fire so it is important that flammable substances should be segregated. </a:t>
            </a:r>
            <a:endParaRPr lang="en-IE" sz="140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E" sz="140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IE" sz="14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well as this, unless kept under lock and key, these products are easily accessible for children. A common example of this is liquid washing pods poisoning young children as a result of ingestion.</a:t>
            </a:r>
          </a:p>
        </p:txBody>
      </p:sp>
      <p:pic>
        <p:nvPicPr>
          <p:cNvPr id="1026" name="Picture 2" descr="Image result for fairy liquitabs">
            <a:extLst>
              <a:ext uri="{FF2B5EF4-FFF2-40B4-BE49-F238E27FC236}">
                <a16:creationId xmlns:a16="http://schemas.microsoft.com/office/drawing/2014/main" id="{7634932B-53D6-4D6B-B65F-C615D8D6B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4" b="20949"/>
          <a:stretch/>
        </p:blipFill>
        <p:spPr bwMode="auto">
          <a:xfrm>
            <a:off x="8891155" y="3799767"/>
            <a:ext cx="2857499" cy="17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nder sink chemical storage">
            <a:extLst>
              <a:ext uri="{FF2B5EF4-FFF2-40B4-BE49-F238E27FC236}">
                <a16:creationId xmlns:a16="http://schemas.microsoft.com/office/drawing/2014/main" id="{45866289-48F9-4D29-9E0C-967BD753D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61" y="902370"/>
            <a:ext cx="3609686" cy="237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7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DG">
      <a:dk1>
        <a:srgbClr val="2E3947"/>
      </a:dk1>
      <a:lt1>
        <a:srgbClr val="FFFFFF"/>
      </a:lt1>
      <a:dk2>
        <a:srgbClr val="202020"/>
      </a:dk2>
      <a:lt2>
        <a:srgbClr val="FFFFFF"/>
      </a:lt2>
      <a:accent1>
        <a:srgbClr val="88141A"/>
      </a:accent1>
      <a:accent2>
        <a:srgbClr val="88141A"/>
      </a:accent2>
      <a:accent3>
        <a:srgbClr val="C7C8C6"/>
      </a:accent3>
      <a:accent4>
        <a:srgbClr val="616261"/>
      </a:accent4>
      <a:accent5>
        <a:srgbClr val="1B825F"/>
      </a:accent5>
      <a:accent6>
        <a:srgbClr val="C77B25"/>
      </a:accent6>
      <a:hlink>
        <a:srgbClr val="12314C"/>
      </a:hlink>
      <a:folHlink>
        <a:srgbClr val="BFBFBF"/>
      </a:folHlink>
    </a:clrScheme>
    <a:fontScheme name="DG FONT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9375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472</Words>
  <Application>Microsoft Office PowerPoint</Application>
  <PresentationFormat>Widescreen</PresentationFormat>
  <Paragraphs>46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Lato</vt:lpstr>
      <vt:lpstr>Verdana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Zoee Heathcote</dc:creator>
  <cp:lastModifiedBy>John Egan</cp:lastModifiedBy>
  <cp:revision>25</cp:revision>
  <dcterms:created xsi:type="dcterms:W3CDTF">2019-10-09T12:45:31Z</dcterms:created>
  <dcterms:modified xsi:type="dcterms:W3CDTF">2020-10-21T16:35:09Z</dcterms:modified>
</cp:coreProperties>
</file>