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78" r:id="rId5"/>
    <p:sldMasterId id="2147483704" r:id="rId6"/>
    <p:sldMasterId id="2147483725" r:id="rId7"/>
  </p:sldMasterIdLst>
  <p:notesMasterIdLst>
    <p:notesMasterId r:id="rId34"/>
  </p:notesMasterIdLst>
  <p:sldIdLst>
    <p:sldId id="763" r:id="rId8"/>
    <p:sldId id="733" r:id="rId9"/>
    <p:sldId id="756" r:id="rId10"/>
    <p:sldId id="752" r:id="rId11"/>
    <p:sldId id="753" r:id="rId12"/>
    <p:sldId id="757" r:id="rId13"/>
    <p:sldId id="290" r:id="rId14"/>
    <p:sldId id="492" r:id="rId15"/>
    <p:sldId id="761" r:id="rId16"/>
    <p:sldId id="496" r:id="rId17"/>
    <p:sldId id="497" r:id="rId18"/>
    <p:sldId id="499" r:id="rId19"/>
    <p:sldId id="280" r:id="rId20"/>
    <p:sldId id="308" r:id="rId21"/>
    <p:sldId id="503" r:id="rId22"/>
    <p:sldId id="699" r:id="rId23"/>
    <p:sldId id="698" r:id="rId24"/>
    <p:sldId id="495" r:id="rId25"/>
    <p:sldId id="659" r:id="rId26"/>
    <p:sldId id="689" r:id="rId27"/>
    <p:sldId id="762" r:id="rId28"/>
    <p:sldId id="700" r:id="rId29"/>
    <p:sldId id="690" r:id="rId30"/>
    <p:sldId id="758" r:id="rId31"/>
    <p:sldId id="759" r:id="rId32"/>
    <p:sldId id="760" r:id="rId3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1502E4-DE5D-3601-1412-1556A4142EE8}" name="Deirdre Herlihy" initials="DH" userId="Deirdre Herlih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Ireton" userId="5abf87b7-148c-4896-bb46-61d07171c73d" providerId="ADAL" clId="{A60BD5A5-B302-42AF-886A-C6BF2275F517}"/>
    <pc:docChg chg="custSel addSld modSld sldOrd">
      <pc:chgData name="Sarah Ireton" userId="5abf87b7-148c-4896-bb46-61d07171c73d" providerId="ADAL" clId="{A60BD5A5-B302-42AF-886A-C6BF2275F517}" dt="2023-10-20T12:30:00.507" v="562" actId="20577"/>
      <pc:docMkLst>
        <pc:docMk/>
      </pc:docMkLst>
      <pc:sldChg chg="modSp new mod ord">
        <pc:chgData name="Sarah Ireton" userId="5abf87b7-148c-4896-bb46-61d07171c73d" providerId="ADAL" clId="{A60BD5A5-B302-42AF-886A-C6BF2275F517}" dt="2023-10-20T12:30:00.507" v="562" actId="20577"/>
        <pc:sldMkLst>
          <pc:docMk/>
          <pc:sldMk cId="2735892377" sldId="763"/>
        </pc:sldMkLst>
        <pc:spChg chg="mod">
          <ac:chgData name="Sarah Ireton" userId="5abf87b7-148c-4896-bb46-61d07171c73d" providerId="ADAL" clId="{A60BD5A5-B302-42AF-886A-C6BF2275F517}" dt="2023-10-20T11:40:19.411" v="182" actId="20577"/>
          <ac:spMkLst>
            <pc:docMk/>
            <pc:sldMk cId="2735892377" sldId="763"/>
            <ac:spMk id="2" creationId="{8E8E780B-B57F-7278-6CB0-EBD718B00AE9}"/>
          </ac:spMkLst>
        </pc:spChg>
        <pc:spChg chg="mod">
          <ac:chgData name="Sarah Ireton" userId="5abf87b7-148c-4896-bb46-61d07171c73d" providerId="ADAL" clId="{A60BD5A5-B302-42AF-886A-C6BF2275F517}" dt="2023-10-20T12:30:00.507" v="562" actId="20577"/>
          <ac:spMkLst>
            <pc:docMk/>
            <pc:sldMk cId="2735892377" sldId="763"/>
            <ac:spMk id="3" creationId="{664F1194-12ED-CF46-E063-65D351ED684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APPRENTICESHIP%202023\STATS\STATS%20July%20202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PPRENTICESHIP%202023\STATS\TRADE%20BY%20PHASE%20NEW%20SLIDE%20July%2020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en-IE"/>
              <a:t>Employed Population</a:t>
            </a:r>
          </a:p>
        </c:rich>
      </c:tx>
      <c:layout>
        <c:manualLayout>
          <c:xMode val="edge"/>
          <c:yMode val="edge"/>
          <c:x val="0.45734997183876192"/>
          <c:y val="1.2044081839167695E-2"/>
        </c:manualLayout>
      </c:layout>
      <c:overlay val="0"/>
    </c:title>
    <c:autoTitleDeleted val="0"/>
    <c:plotArea>
      <c:layout>
        <c:manualLayout>
          <c:layoutTarget val="inner"/>
          <c:xMode val="edge"/>
          <c:yMode val="edge"/>
          <c:x val="7.852555718670759E-2"/>
          <c:y val="0.11050976426111873"/>
          <c:w val="0.85862459909218658"/>
          <c:h val="0.67902750688274061"/>
        </c:manualLayout>
      </c:layout>
      <c:lineChart>
        <c:grouping val="standard"/>
        <c:varyColors val="0"/>
        <c:ser>
          <c:idx val="0"/>
          <c:order val="0"/>
          <c:tx>
            <c:strRef>
              <c:f>'EMP &amp; RED'!$C$5</c:f>
              <c:strCache>
                <c:ptCount val="1"/>
                <c:pt idx="0">
                  <c:v>Employed &amp; Redundant </c:v>
                </c:pt>
              </c:strCache>
            </c:strRef>
          </c:tx>
          <c:spPr>
            <a:ln w="19050">
              <a:solidFill>
                <a:schemeClr val="tx2"/>
              </a:solidFill>
            </a:ln>
          </c:spPr>
          <c:marker>
            <c:symbol val="diamond"/>
            <c:size val="5"/>
          </c:marker>
          <c:dLbls>
            <c:dLbl>
              <c:idx val="0"/>
              <c:tx>
                <c:rich>
                  <a:bodyPr/>
                  <a:lstStyle/>
                  <a:p>
                    <a:pPr>
                      <a:defRPr sz="1000" b="0" i="0" u="none" strike="noStrike" baseline="0">
                        <a:solidFill>
                          <a:srgbClr val="000000"/>
                        </a:solidFill>
                        <a:latin typeface="Calibri"/>
                        <a:ea typeface="Calibri"/>
                        <a:cs typeface="Calibri"/>
                      </a:defRPr>
                    </a:pPr>
                    <a:r>
                      <a:rPr lang="en-US"/>
                      <a:t>29,342</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7B5-4D5B-9BF4-4E6113355045}"/>
                </c:ext>
              </c:extLst>
            </c:dLbl>
            <c:dLbl>
              <c:idx val="1"/>
              <c:layout>
                <c:manualLayout>
                  <c:x val="-2.0356234096692112E-3"/>
                  <c:y val="-4.4852191641182468E-2"/>
                </c:manualLayout>
              </c:layout>
              <c:tx>
                <c:rich>
                  <a:bodyPr/>
                  <a:lstStyle/>
                  <a:p>
                    <a:pPr>
                      <a:defRPr sz="1000" b="0" i="0" u="none" strike="noStrike" baseline="0">
                        <a:solidFill>
                          <a:srgbClr val="000000"/>
                        </a:solidFill>
                        <a:latin typeface="Calibri"/>
                        <a:ea typeface="Calibri"/>
                        <a:cs typeface="Calibri"/>
                      </a:defRPr>
                    </a:pPr>
                    <a:r>
                      <a:rPr lang="en-US"/>
                      <a:t>23,025</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B5-4D5B-9BF4-4E6113355045}"/>
                </c:ext>
              </c:extLst>
            </c:dLbl>
            <c:dLbl>
              <c:idx val="2"/>
              <c:tx>
                <c:rich>
                  <a:bodyPr/>
                  <a:lstStyle/>
                  <a:p>
                    <a:pPr>
                      <a:defRPr sz="1000" b="0" i="0" u="none" strike="noStrike" baseline="0">
                        <a:solidFill>
                          <a:srgbClr val="000000"/>
                        </a:solidFill>
                        <a:latin typeface="Calibri"/>
                        <a:ea typeface="Calibri"/>
                        <a:cs typeface="Calibri"/>
                      </a:defRPr>
                    </a:pPr>
                    <a:r>
                      <a:rPr lang="en-US"/>
                      <a:t>21,407</a:t>
                    </a:r>
                  </a:p>
                </c:rich>
              </c:tx>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B5-4D5B-9BF4-4E6113355045}"/>
                </c:ext>
              </c:extLst>
            </c:dLbl>
            <c:dLbl>
              <c:idx val="3"/>
              <c:layout>
                <c:manualLayout>
                  <c:x val="-6.1068702290076335E-3"/>
                  <c:y val="-3.669724770642202E-2"/>
                </c:manualLayout>
              </c:layout>
              <c:tx>
                <c:rich>
                  <a:bodyPr/>
                  <a:lstStyle/>
                  <a:p>
                    <a:pPr>
                      <a:defRPr sz="1000" b="0" i="0" u="none" strike="noStrike" baseline="0">
                        <a:solidFill>
                          <a:srgbClr val="000000"/>
                        </a:solidFill>
                        <a:latin typeface="Calibri"/>
                        <a:ea typeface="Calibri"/>
                        <a:cs typeface="Calibri"/>
                      </a:defRPr>
                    </a:pPr>
                    <a:r>
                      <a:rPr lang="en-US"/>
                      <a:t>14,801</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B5-4D5B-9BF4-4E6113355045}"/>
                </c:ext>
              </c:extLst>
            </c:dLbl>
            <c:dLbl>
              <c:idx val="4"/>
              <c:layout>
                <c:manualLayout>
                  <c:x val="-1.0178117048346057E-2"/>
                  <c:y val="-3.66972477064220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5-4D5B-9BF4-4E6113355045}"/>
                </c:ext>
              </c:extLst>
            </c:dLbl>
            <c:dLbl>
              <c:idx val="5"/>
              <c:layout>
                <c:manualLayout>
                  <c:x val="-6.1068702290076335E-3"/>
                  <c:y val="-4.07747196738023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B5-4D5B-9BF4-4E6113355045}"/>
                </c:ext>
              </c:extLst>
            </c:dLbl>
            <c:dLbl>
              <c:idx val="6"/>
              <c:layout>
                <c:manualLayout>
                  <c:x val="-2.4427480916030461E-2"/>
                  <c:y val="-5.3007135575942915E-2"/>
                </c:manualLayout>
              </c:layout>
              <c:tx>
                <c:rich>
                  <a:bodyPr/>
                  <a:lstStyle/>
                  <a:p>
                    <a:pPr>
                      <a:defRPr sz="1000" b="0" i="0" u="none" strike="noStrike" baseline="0">
                        <a:solidFill>
                          <a:srgbClr val="000000"/>
                        </a:solidFill>
                        <a:latin typeface="Calibri"/>
                        <a:ea typeface="Calibri"/>
                        <a:cs typeface="Calibri"/>
                      </a:defRPr>
                    </a:pPr>
                    <a:r>
                      <a:rPr lang="en-US"/>
                      <a:t>7,125</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7B5-4D5B-9BF4-4E6113355045}"/>
                </c:ext>
              </c:extLst>
            </c:dLbl>
            <c:dLbl>
              <c:idx val="7"/>
              <c:layout>
                <c:manualLayout>
                  <c:x val="-2.865329512893983E-2"/>
                  <c:y val="-4.4852191641182468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B5-4D5B-9BF4-4E6113355045}"/>
                </c:ext>
              </c:extLst>
            </c:dLbl>
            <c:dLbl>
              <c:idx val="8"/>
              <c:layout>
                <c:manualLayout>
                  <c:x val="-2.0803782505910164E-2"/>
                  <c:y val="-4.8929984669347525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B5-4D5B-9BF4-4E6113355045}"/>
                </c:ext>
              </c:extLst>
            </c:dLbl>
            <c:dLbl>
              <c:idx val="9"/>
              <c:layout>
                <c:manualLayout>
                  <c:x val="-3.145403975113694E-2"/>
                  <c:y val="-4.892966360856269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B5-4D5B-9BF4-4E6113355045}"/>
                </c:ext>
              </c:extLst>
            </c:dLbl>
            <c:dLbl>
              <c:idx val="10"/>
              <c:layout>
                <c:manualLayout>
                  <c:x val="-2.1709633649932156E-2"/>
                  <c:y val="-3.2619775739041797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B5-4D5B-9BF4-4E6113355045}"/>
                </c:ext>
              </c:extLst>
            </c:dLbl>
            <c:dLbl>
              <c:idx val="11"/>
              <c:layout>
                <c:manualLayout>
                  <c:x val="-2.5994036794638655E-2"/>
                  <c:y val="-4.4852191641182468E-2"/>
                </c:manualLayout>
              </c:layout>
              <c:tx>
                <c:rich>
                  <a:bodyPr/>
                  <a:lstStyle/>
                  <a:p>
                    <a:pPr>
                      <a:defRPr sz="1000" b="0" i="0" u="none" strike="noStrike" baseline="0">
                        <a:solidFill>
                          <a:srgbClr val="000000"/>
                        </a:solidFill>
                        <a:latin typeface="Calibri"/>
                        <a:ea typeface="Calibri"/>
                        <a:cs typeface="Calibri"/>
                      </a:defRPr>
                    </a:pPr>
                    <a:r>
                      <a:rPr lang="en-US"/>
                      <a:t>14,806</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7B5-4D5B-9BF4-4E6113355045}"/>
                </c:ext>
              </c:extLst>
            </c:dLbl>
            <c:dLbl>
              <c:idx val="12"/>
              <c:layout>
                <c:manualLayout>
                  <c:x val="-3.0527382558741979E-2"/>
                  <c:y val="-4.0694092032674788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B5-4D5B-9BF4-4E6113355045}"/>
                </c:ext>
              </c:extLst>
            </c:dLbl>
            <c:dLbl>
              <c:idx val="13"/>
              <c:layout>
                <c:manualLayout>
                  <c:x val="-3.1814940440456782E-2"/>
                  <c:y val="-3.3492138901484156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B5-4D5B-9BF4-4E6113355045}"/>
                </c:ext>
              </c:extLst>
            </c:dLbl>
            <c:dLbl>
              <c:idx val="14"/>
              <c:layout>
                <c:manualLayout>
                  <c:x val="-2.4059868603219198E-2"/>
                  <c:y val="-4.6358840584841313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B5-4D5B-9BF4-4E6113355045}"/>
                </c:ext>
              </c:extLst>
            </c:dLbl>
            <c:dLbl>
              <c:idx val="15"/>
              <c:layout>
                <c:manualLayout>
                  <c:x val="-2.5451460024228989E-2"/>
                  <c:y val="-4.4161512909576733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B5-4D5B-9BF4-4E6113355045}"/>
                </c:ext>
              </c:extLst>
            </c:dLbl>
            <c:dLbl>
              <c:idx val="16"/>
              <c:layout>
                <c:manualLayout>
                  <c:x val="-3.2895931321571668E-2"/>
                  <c:y val="-3.6132146926017294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7B5-4D5B-9BF4-4E6113355045}"/>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'EMP &amp; RED'!$D$4:$T$4</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formatCode="m/d/yyyy">
                  <c:v>45138</c:v>
                </c:pt>
              </c:numCache>
            </c:numRef>
          </c:cat>
          <c:val>
            <c:numRef>
              <c:f>'EMP &amp; RED'!$D$5:$T$5</c:f>
              <c:numCache>
                <c:formatCode>General</c:formatCode>
                <c:ptCount val="17"/>
                <c:pt idx="0">
                  <c:v>29342</c:v>
                </c:pt>
                <c:pt idx="1">
                  <c:v>23025</c:v>
                </c:pt>
                <c:pt idx="2">
                  <c:v>21407</c:v>
                </c:pt>
                <c:pt idx="3">
                  <c:v>14801</c:v>
                </c:pt>
                <c:pt idx="4" formatCode="#,##0">
                  <c:v>13001</c:v>
                </c:pt>
                <c:pt idx="5" formatCode="#,##0">
                  <c:v>8862</c:v>
                </c:pt>
                <c:pt idx="6" formatCode="#,##0">
                  <c:v>7125</c:v>
                </c:pt>
                <c:pt idx="7" formatCode="#,##0">
                  <c:v>7976</c:v>
                </c:pt>
                <c:pt idx="8" formatCode="#,##0">
                  <c:v>9412</c:v>
                </c:pt>
                <c:pt idx="9" formatCode="#,##0">
                  <c:v>10965</c:v>
                </c:pt>
                <c:pt idx="10" formatCode="#,##0">
                  <c:v>12848</c:v>
                </c:pt>
                <c:pt idx="11" formatCode="#,##0">
                  <c:v>14806</c:v>
                </c:pt>
                <c:pt idx="12" formatCode="#,##0">
                  <c:v>16569</c:v>
                </c:pt>
                <c:pt idx="13" formatCode="#,##0">
                  <c:v>17583</c:v>
                </c:pt>
                <c:pt idx="14" formatCode="#,##0">
                  <c:v>21239</c:v>
                </c:pt>
                <c:pt idx="15" formatCode="#,##0">
                  <c:v>22429</c:v>
                </c:pt>
                <c:pt idx="16" formatCode="#,##0">
                  <c:v>21316</c:v>
                </c:pt>
              </c:numCache>
            </c:numRef>
          </c:val>
          <c:smooth val="0"/>
          <c:extLst>
            <c:ext xmlns:c16="http://schemas.microsoft.com/office/drawing/2014/chart" uri="{C3380CC4-5D6E-409C-BE32-E72D297353CC}">
              <c16:uniqueId val="{00000011-A7B5-4D5B-9BF4-4E6113355045}"/>
            </c:ext>
          </c:extLst>
        </c:ser>
        <c:ser>
          <c:idx val="1"/>
          <c:order val="1"/>
          <c:tx>
            <c:strRef>
              <c:f>'EMP &amp; RED'!$C$6</c:f>
              <c:strCache>
                <c:ptCount val="1"/>
              </c:strCache>
            </c:strRef>
          </c:tx>
          <c:spPr>
            <a:ln w="22225"/>
          </c:spPr>
          <c:marker>
            <c:symbol val="diamond"/>
            <c:size val="7"/>
          </c:marker>
          <c:dLbls>
            <c:dLbl>
              <c:idx val="0"/>
              <c:layout>
                <c:manualLayout>
                  <c:x val="-4.8854961832061047E-2"/>
                  <c:y val="-4.0774719673802244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7B5-4D5B-9BF4-4E6113355045}"/>
                </c:ext>
              </c:extLst>
            </c:dLbl>
            <c:dLbl>
              <c:idx val="1"/>
              <c:layout>
                <c:manualLayout>
                  <c:x val="-4.4783715012722644E-2"/>
                  <c:y val="-5.3007135575942839E-2"/>
                </c:manualLayout>
              </c:layout>
              <c:tx>
                <c:rich>
                  <a:bodyPr/>
                  <a:lstStyle/>
                  <a:p>
                    <a:pPr>
                      <a:defRPr sz="1000" b="0" i="0" u="none" strike="noStrike" baseline="0">
                        <a:solidFill>
                          <a:srgbClr val="000000"/>
                        </a:solidFill>
                        <a:latin typeface="Calibri"/>
                        <a:ea typeface="Calibri"/>
                        <a:cs typeface="Calibri"/>
                      </a:defRPr>
                    </a:pPr>
                    <a:r>
                      <a:rPr lang="en-IE"/>
                      <a:t>3,108</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7B5-4D5B-9BF4-4E6113355045}"/>
                </c:ext>
              </c:extLst>
            </c:dLbl>
            <c:dLbl>
              <c:idx val="2"/>
              <c:layout>
                <c:manualLayout>
                  <c:x val="-4.2748091603053436E-2"/>
                  <c:y val="-4.0774719673802244E-2"/>
                </c:manualLayout>
              </c:layout>
              <c:tx>
                <c:rich>
                  <a:bodyPr/>
                  <a:lstStyle/>
                  <a:p>
                    <a:pPr>
                      <a:defRPr sz="1000" b="0" i="0" u="none" strike="noStrike" baseline="0">
                        <a:solidFill>
                          <a:srgbClr val="000000"/>
                        </a:solidFill>
                        <a:latin typeface="Calibri"/>
                        <a:ea typeface="Calibri"/>
                        <a:cs typeface="Calibri"/>
                      </a:defRPr>
                    </a:pPr>
                    <a:r>
                      <a:rPr lang="en-IE"/>
                      <a:t>6,383</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7B5-4D5B-9BF4-4E6113355045}"/>
                </c:ext>
              </c:extLst>
            </c:dLbl>
            <c:dLbl>
              <c:idx val="3"/>
              <c:layout>
                <c:manualLayout>
                  <c:x val="-3.4605597964376587E-2"/>
                  <c:y val="-4.8929663608562692E-2"/>
                </c:manualLayout>
              </c:layout>
              <c:tx>
                <c:rich>
                  <a:bodyPr/>
                  <a:lstStyle/>
                  <a:p>
                    <a:pPr>
                      <a:defRPr sz="1000" b="0" i="0" u="none" strike="noStrike" baseline="0">
                        <a:solidFill>
                          <a:srgbClr val="000000"/>
                        </a:solidFill>
                        <a:latin typeface="Calibri"/>
                        <a:ea typeface="Calibri"/>
                        <a:cs typeface="Calibri"/>
                      </a:defRPr>
                    </a:pPr>
                    <a:r>
                      <a:rPr lang="en-IE"/>
                      <a:t>,7602</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7B5-4D5B-9BF4-4E6113355045}"/>
                </c:ext>
              </c:extLst>
            </c:dLbl>
            <c:dLbl>
              <c:idx val="4"/>
              <c:layout>
                <c:manualLayout>
                  <c:x val="-1.8320610687022901E-2"/>
                  <c:y val="-4.4852191641182468E-2"/>
                </c:manualLayout>
              </c:layout>
              <c:tx>
                <c:rich>
                  <a:bodyPr/>
                  <a:lstStyle/>
                  <a:p>
                    <a:pPr>
                      <a:defRPr sz="1000" b="0" i="0" u="none" strike="noStrike" baseline="0">
                        <a:solidFill>
                          <a:srgbClr val="000000"/>
                        </a:solidFill>
                        <a:latin typeface="Calibri"/>
                        <a:ea typeface="Calibri"/>
                        <a:cs typeface="Calibri"/>
                      </a:defRPr>
                    </a:pPr>
                    <a:r>
                      <a:rPr lang="en-IE"/>
                      <a:t>4,673</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7B5-4D5B-9BF4-4E6113355045}"/>
                </c:ext>
              </c:extLst>
            </c:dLbl>
            <c:dLbl>
              <c:idx val="5"/>
              <c:layout>
                <c:manualLayout>
                  <c:x val="-2.4427480916030534E-2"/>
                  <c:y val="-4.4852191641182391E-2"/>
                </c:manualLayout>
              </c:layout>
              <c:tx>
                <c:rich>
                  <a:bodyPr/>
                  <a:lstStyle/>
                  <a:p>
                    <a:pPr>
                      <a:defRPr sz="1000" b="0" i="0" u="none" strike="noStrike" baseline="0">
                        <a:solidFill>
                          <a:srgbClr val="000000"/>
                        </a:solidFill>
                        <a:latin typeface="Calibri"/>
                        <a:ea typeface="Calibri"/>
                        <a:cs typeface="Calibri"/>
                      </a:defRPr>
                    </a:pPr>
                    <a:r>
                      <a:rPr lang="en-IE"/>
                      <a:t>2,639</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7B5-4D5B-9BF4-4E6113355045}"/>
                </c:ext>
              </c:extLst>
            </c:dLbl>
            <c:dLbl>
              <c:idx val="6"/>
              <c:layout>
                <c:manualLayout>
                  <c:x val="-1.8320610687022825E-2"/>
                  <c:y val="-4.0774719673802244E-2"/>
                </c:manualLayout>
              </c:layout>
              <c:tx>
                <c:rich>
                  <a:bodyPr/>
                  <a:lstStyle/>
                  <a:p>
                    <a:pPr>
                      <a:defRPr sz="1000" b="0" i="0" u="none" strike="noStrike" baseline="0">
                        <a:solidFill>
                          <a:srgbClr val="000000"/>
                        </a:solidFill>
                        <a:latin typeface="Calibri"/>
                        <a:ea typeface="Calibri"/>
                        <a:cs typeface="Calibri"/>
                      </a:defRPr>
                    </a:pPr>
                    <a:r>
                      <a:rPr lang="en-IE"/>
                      <a:t>1,414</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7B5-4D5B-9BF4-4E6113355045}"/>
                </c:ext>
              </c:extLst>
            </c:dLbl>
            <c:dLbl>
              <c:idx val="7"/>
              <c:layout>
                <c:manualLayout>
                  <c:x val="-3.629417382999045E-2"/>
                  <c:y val="-4.0774719673802244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7B5-4D5B-9BF4-4E6113355045}"/>
                </c:ext>
              </c:extLst>
            </c:dLbl>
            <c:dLbl>
              <c:idx val="8"/>
              <c:layout>
                <c:manualLayout>
                  <c:x val="-3.0260047281323876E-2"/>
                  <c:y val="-4.0774719673802244E-2"/>
                </c:manualLayout>
              </c:layout>
              <c:tx>
                <c:rich>
                  <a:bodyPr/>
                  <a:lstStyle/>
                  <a:p>
                    <a:pPr>
                      <a:defRPr sz="1000" b="0" i="0" u="none" strike="noStrike" baseline="0">
                        <a:solidFill>
                          <a:srgbClr val="000000"/>
                        </a:solidFill>
                        <a:latin typeface="Calibri"/>
                        <a:ea typeface="Calibri"/>
                        <a:cs typeface="Calibri"/>
                      </a:defRPr>
                    </a:pPr>
                    <a:r>
                      <a:rPr lang="en-IE"/>
                      <a:t>1,095</a:t>
                    </a:r>
                  </a:p>
                </c:rich>
              </c:tx>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A7B5-4D5B-9BF4-4E6113355045}"/>
                </c:ext>
              </c:extLst>
            </c:dLbl>
            <c:dLbl>
              <c:idx val="9"/>
              <c:layout>
                <c:manualLayout>
                  <c:x val="-2.4344569288389514E-2"/>
                  <c:y val="-4.892966360856269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7B5-4D5B-9BF4-4E6113355045}"/>
                </c:ext>
              </c:extLst>
            </c:dLbl>
            <c:dLbl>
              <c:idx val="10"/>
              <c:layout>
                <c:manualLayout>
                  <c:x val="-2.7137042062415198E-2"/>
                  <c:y val="-4.892966360856269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7B5-4D5B-9BF4-4E6113355045}"/>
                </c:ext>
              </c:extLst>
            </c:dLbl>
            <c:dLbl>
              <c:idx val="11"/>
              <c:layout>
                <c:manualLayout>
                  <c:x val="-2.1709633649932156E-2"/>
                  <c:y val="-5.3007135575942915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7B5-4D5B-9BF4-4E6113355045}"/>
                </c:ext>
              </c:extLst>
            </c:dLbl>
            <c:dLbl>
              <c:idx val="12"/>
              <c:layout>
                <c:manualLayout>
                  <c:x val="-8.7719298245615106E-3"/>
                  <c:y val="-3.669724770642202E-2"/>
                </c:manualLayout>
              </c:layout>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7B5-4D5B-9BF4-4E6113355045}"/>
                </c:ext>
              </c:extLst>
            </c:dLbl>
            <c:dLbl>
              <c:idx val="13"/>
              <c:layout>
                <c:manualLayout>
                  <c:x val="-2.3138105567606759E-2"/>
                  <c:y val="-4.1580041580041582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7B5-4D5B-9BF4-4E6113355045}"/>
                </c:ext>
              </c:extLst>
            </c:dLbl>
            <c:dLbl>
              <c:idx val="14"/>
              <c:layout>
                <c:manualLayout>
                  <c:x val="-1.4152851013828896E-2"/>
                  <c:y val="-4.8526871914531568E-2"/>
                </c:manualLayout>
              </c:layout>
              <c:tx>
                <c:rich>
                  <a:bodyPr/>
                  <a:lstStyle/>
                  <a:p>
                    <a:pPr>
                      <a:defRPr sz="1000" b="0" i="0" u="none" strike="noStrike" baseline="0">
                        <a:solidFill>
                          <a:srgbClr val="000000"/>
                        </a:solidFill>
                        <a:latin typeface="Calibri"/>
                        <a:ea typeface="Calibri"/>
                        <a:cs typeface="Calibri"/>
                      </a:defRPr>
                    </a:pPr>
                    <a:r>
                      <a:rPr lang="en-IE"/>
                      <a:t>279</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A7B5-4D5B-9BF4-4E6113355045}"/>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'EMP &amp; RED'!$D$4:$T$4</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formatCode="m/d/yyyy">
                  <c:v>45138</c:v>
                </c:pt>
              </c:numCache>
            </c:numRef>
          </c:cat>
          <c:val>
            <c:numRef>
              <c:f>'EMP &amp; RED'!$D$6:$T$6</c:f>
              <c:numCache>
                <c:formatCode>General</c:formatCode>
                <c:ptCount val="17"/>
              </c:numCache>
            </c:numRef>
          </c:val>
          <c:smooth val="0"/>
          <c:extLst>
            <c:ext xmlns:c16="http://schemas.microsoft.com/office/drawing/2014/chart" uri="{C3380CC4-5D6E-409C-BE32-E72D297353CC}">
              <c16:uniqueId val="{00000021-A7B5-4D5B-9BF4-4E6113355045}"/>
            </c:ext>
          </c:extLst>
        </c:ser>
        <c:dLbls>
          <c:showLegendKey val="0"/>
          <c:showVal val="0"/>
          <c:showCatName val="0"/>
          <c:showSerName val="0"/>
          <c:showPercent val="0"/>
          <c:showBubbleSize val="0"/>
        </c:dLbls>
        <c:marker val="1"/>
        <c:smooth val="0"/>
        <c:axId val="913232799"/>
        <c:axId val="1"/>
      </c:lineChart>
      <c:catAx>
        <c:axId val="913232799"/>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3232799"/>
        <c:crosses val="autoZero"/>
        <c:crossBetween val="between"/>
      </c:valAx>
      <c:spPr>
        <a:solidFill>
          <a:schemeClr val="bg1">
            <a:lumMod val="95000"/>
          </a:schemeClr>
        </a:solidFill>
        <a:ln>
          <a:solidFill>
            <a:schemeClr val="tx1">
              <a:tint val="75000"/>
              <a:shade val="95000"/>
              <a:satMod val="105000"/>
            </a:schemeClr>
          </a:solidFill>
        </a:ln>
      </c:spPr>
    </c:plotArea>
    <c:plotVisOnly val="1"/>
    <c:dispBlanksAs val="gap"/>
    <c:showDLblsOverMax val="0"/>
  </c:chart>
  <c:spPr>
    <a:solidFill>
      <a:schemeClr val="bg1"/>
    </a:solidFill>
    <a:ln cap="rnd">
      <a:solidFill>
        <a:schemeClr val="accent1"/>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en-IE"/>
              <a:t>Employed Population by Trade - Total 21,316 as at 31/7/2023</a:t>
            </a:r>
          </a:p>
        </c:rich>
      </c:tx>
      <c:layout>
        <c:manualLayout>
          <c:xMode val="edge"/>
          <c:yMode val="edge"/>
          <c:x val="0.23933124547421128"/>
          <c:y val="1.3689726130022216E-2"/>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rgbClr val="5B9BD5"/>
            </a:solidFill>
            <a:ln w="25400">
              <a:noFill/>
            </a:ln>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'!$E$3:$E$28</c:f>
            </c:numRef>
          </c:val>
          <c:extLst>
            <c:ext xmlns:c16="http://schemas.microsoft.com/office/drawing/2014/chart" uri="{C3380CC4-5D6E-409C-BE32-E72D297353CC}">
              <c16:uniqueId val="{00000000-C436-4728-861F-3598E5123B68}"/>
            </c:ext>
          </c:extLst>
        </c:ser>
        <c:ser>
          <c:idx val="1"/>
          <c:order val="1"/>
          <c:spPr>
            <a:solidFill>
              <a:srgbClr val="ED7D31"/>
            </a:solidFill>
            <a:ln w="25400">
              <a:noFill/>
            </a:ln>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'!$F$3:$F$28</c:f>
            </c:numRef>
          </c:val>
          <c:extLst>
            <c:ext xmlns:c16="http://schemas.microsoft.com/office/drawing/2014/chart" uri="{C3380CC4-5D6E-409C-BE32-E72D297353CC}">
              <c16:uniqueId val="{00000001-C436-4728-861F-3598E5123B68}"/>
            </c:ext>
          </c:extLst>
        </c:ser>
        <c:ser>
          <c:idx val="2"/>
          <c:order val="2"/>
          <c:spPr>
            <a:solidFill>
              <a:srgbClr val="A5A5A5"/>
            </a:solidFill>
            <a:ln w="25400">
              <a:noFill/>
            </a:ln>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'!$G$3:$G$28</c:f>
            </c:numRef>
          </c:val>
          <c:extLst>
            <c:ext xmlns:c16="http://schemas.microsoft.com/office/drawing/2014/chart" uri="{C3380CC4-5D6E-409C-BE32-E72D297353CC}">
              <c16:uniqueId val="{00000002-C436-4728-861F-3598E5123B68}"/>
            </c:ext>
          </c:extLst>
        </c:ser>
        <c:ser>
          <c:idx val="3"/>
          <c:order val="3"/>
          <c:spPr>
            <a:solidFill>
              <a:srgbClr val="FFC000"/>
            </a:solidFill>
            <a:ln w="25400">
              <a:noFill/>
            </a:ln>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'!$H$3:$H$28</c:f>
            </c:numRef>
          </c:val>
          <c:extLst>
            <c:ext xmlns:c16="http://schemas.microsoft.com/office/drawing/2014/chart" uri="{C3380CC4-5D6E-409C-BE32-E72D297353CC}">
              <c16:uniqueId val="{00000003-C436-4728-861F-3598E5123B68}"/>
            </c:ext>
          </c:extLst>
        </c:ser>
        <c:ser>
          <c:idx val="4"/>
          <c:order val="4"/>
          <c:spPr>
            <a:solidFill>
              <a:srgbClr val="4472C4"/>
            </a:solidFill>
            <a:ln w="25400">
              <a:noFill/>
            </a:ln>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'!$I$3:$I$28</c:f>
            </c:numRef>
          </c:val>
          <c:extLst>
            <c:ext xmlns:c16="http://schemas.microsoft.com/office/drawing/2014/chart" uri="{C3380CC4-5D6E-409C-BE32-E72D297353CC}">
              <c16:uniqueId val="{00000004-C436-4728-861F-3598E5123B68}"/>
            </c:ext>
          </c:extLst>
        </c:ser>
        <c:ser>
          <c:idx val="5"/>
          <c:order val="5"/>
          <c:spPr>
            <a:solidFill>
              <a:srgbClr val="70AD47"/>
            </a:solidFill>
            <a:ln w="25400">
              <a:noFill/>
            </a:ln>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'!$J$3:$J$28</c:f>
            </c:numRef>
          </c:val>
          <c:extLst>
            <c:ext xmlns:c16="http://schemas.microsoft.com/office/drawing/2014/chart" uri="{C3380CC4-5D6E-409C-BE32-E72D297353CC}">
              <c16:uniqueId val="{00000005-C436-4728-861F-3598E5123B68}"/>
            </c:ext>
          </c:extLst>
        </c:ser>
        <c:ser>
          <c:idx val="6"/>
          <c:order val="6"/>
          <c:spPr>
            <a:solidFill>
              <a:schemeClr val="accent1">
                <a:lumMod val="60000"/>
              </a:schemeClr>
            </a:solidFill>
            <a:ln>
              <a:noFill/>
            </a:ln>
            <a:effectLst/>
            <a:sp3d/>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'!$K$3:$K$28</c:f>
            </c:numRef>
          </c:val>
          <c:extLst>
            <c:ext xmlns:c16="http://schemas.microsoft.com/office/drawing/2014/chart" uri="{C3380CC4-5D6E-409C-BE32-E72D297353CC}">
              <c16:uniqueId val="{00000006-C436-4728-861F-3598E5123B68}"/>
            </c:ext>
          </c:extLst>
        </c:ser>
        <c:ser>
          <c:idx val="7"/>
          <c:order val="7"/>
          <c:spPr>
            <a:solidFill>
              <a:schemeClr val="accent2">
                <a:lumMod val="60000"/>
              </a:schemeClr>
            </a:solidFill>
            <a:ln>
              <a:noFill/>
            </a:ln>
            <a:effectLst/>
            <a:sp3d/>
          </c:spPr>
          <c:invertIfNegative val="0"/>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'!$L$3:$L$28</c:f>
            </c:numRef>
          </c:val>
          <c:extLst>
            <c:ext xmlns:c16="http://schemas.microsoft.com/office/drawing/2014/chart" uri="{C3380CC4-5D6E-409C-BE32-E72D297353CC}">
              <c16:uniqueId val="{00000007-C436-4728-861F-3598E5123B68}"/>
            </c:ext>
          </c:extLst>
        </c:ser>
        <c:ser>
          <c:idx val="8"/>
          <c:order val="8"/>
          <c:spPr>
            <a:solidFill>
              <a:srgbClr val="5B9BD5"/>
            </a:solidFill>
            <a:ln w="25400">
              <a:noFill/>
            </a:ln>
          </c:spPr>
          <c:invertIfNegative val="0"/>
          <c:dPt>
            <c:idx val="7"/>
            <c:invertIfNegative val="0"/>
            <c:bubble3D val="0"/>
            <c:spPr>
              <a:solidFill>
                <a:srgbClr val="FF0000"/>
              </a:solidFill>
              <a:ln w="25400">
                <a:noFill/>
              </a:ln>
            </c:spPr>
            <c:extLst>
              <c:ext xmlns:c16="http://schemas.microsoft.com/office/drawing/2014/chart" uri="{C3380CC4-5D6E-409C-BE32-E72D297353CC}">
                <c16:uniqueId val="{00000009-C436-4728-861F-3598E5123B68}"/>
              </c:ext>
            </c:extLst>
          </c:dPt>
          <c:dPt>
            <c:idx val="8"/>
            <c:invertIfNegative val="0"/>
            <c:bubble3D val="0"/>
            <c:spPr>
              <a:solidFill>
                <a:srgbClr val="FF0000"/>
              </a:solidFill>
              <a:ln w="25400">
                <a:noFill/>
              </a:ln>
            </c:spPr>
            <c:extLst>
              <c:ext xmlns:c16="http://schemas.microsoft.com/office/drawing/2014/chart" uri="{C3380CC4-5D6E-409C-BE32-E72D297353CC}">
                <c16:uniqueId val="{0000000B-C436-4728-861F-3598E5123B68}"/>
              </c:ext>
            </c:extLst>
          </c:dPt>
          <c:dPt>
            <c:idx val="9"/>
            <c:invertIfNegative val="0"/>
            <c:bubble3D val="0"/>
            <c:spPr>
              <a:solidFill>
                <a:srgbClr val="FF0000"/>
              </a:solidFill>
              <a:ln w="25400">
                <a:noFill/>
              </a:ln>
            </c:spPr>
            <c:extLst>
              <c:ext xmlns:c16="http://schemas.microsoft.com/office/drawing/2014/chart" uri="{C3380CC4-5D6E-409C-BE32-E72D297353CC}">
                <c16:uniqueId val="{0000000D-C436-4728-861F-3598E5123B68}"/>
              </c:ext>
            </c:extLst>
          </c:dPt>
          <c:dPt>
            <c:idx val="10"/>
            <c:invertIfNegative val="0"/>
            <c:bubble3D val="0"/>
            <c:spPr>
              <a:solidFill>
                <a:srgbClr val="FF0000"/>
              </a:solidFill>
              <a:ln w="25400">
                <a:noFill/>
              </a:ln>
            </c:spPr>
            <c:extLst>
              <c:ext xmlns:c16="http://schemas.microsoft.com/office/drawing/2014/chart" uri="{C3380CC4-5D6E-409C-BE32-E72D297353CC}">
                <c16:uniqueId val="{0000000F-C436-4728-861F-3598E5123B68}"/>
              </c:ext>
            </c:extLst>
          </c:dPt>
          <c:dPt>
            <c:idx val="11"/>
            <c:invertIfNegative val="0"/>
            <c:bubble3D val="0"/>
            <c:spPr>
              <a:solidFill>
                <a:srgbClr val="FF0000"/>
              </a:solidFill>
              <a:ln w="25400">
                <a:noFill/>
              </a:ln>
            </c:spPr>
            <c:extLst>
              <c:ext xmlns:c16="http://schemas.microsoft.com/office/drawing/2014/chart" uri="{C3380CC4-5D6E-409C-BE32-E72D297353CC}">
                <c16:uniqueId val="{00000011-C436-4728-861F-3598E5123B68}"/>
              </c:ext>
            </c:extLst>
          </c:dPt>
          <c:dPt>
            <c:idx val="12"/>
            <c:invertIfNegative val="0"/>
            <c:bubble3D val="0"/>
            <c:spPr>
              <a:solidFill>
                <a:srgbClr val="FF0000"/>
              </a:solidFill>
              <a:ln w="25400">
                <a:noFill/>
              </a:ln>
            </c:spPr>
            <c:extLst>
              <c:ext xmlns:c16="http://schemas.microsoft.com/office/drawing/2014/chart" uri="{C3380CC4-5D6E-409C-BE32-E72D297353CC}">
                <c16:uniqueId val="{00000013-C436-4728-861F-3598E5123B68}"/>
              </c:ext>
            </c:extLst>
          </c:dPt>
          <c:dPt>
            <c:idx val="13"/>
            <c:invertIfNegative val="0"/>
            <c:bubble3D val="0"/>
            <c:spPr>
              <a:solidFill>
                <a:srgbClr val="7030A0"/>
              </a:solidFill>
              <a:ln w="25400">
                <a:noFill/>
              </a:ln>
            </c:spPr>
            <c:extLst>
              <c:ext xmlns:c16="http://schemas.microsoft.com/office/drawing/2014/chart" uri="{C3380CC4-5D6E-409C-BE32-E72D297353CC}">
                <c16:uniqueId val="{00000015-C436-4728-861F-3598E5123B68}"/>
              </c:ext>
            </c:extLst>
          </c:dPt>
          <c:dPt>
            <c:idx val="14"/>
            <c:invertIfNegative val="0"/>
            <c:bubble3D val="0"/>
            <c:spPr>
              <a:solidFill>
                <a:srgbClr val="7030A0"/>
              </a:solidFill>
              <a:ln w="25400">
                <a:noFill/>
              </a:ln>
            </c:spPr>
            <c:extLst>
              <c:ext xmlns:c16="http://schemas.microsoft.com/office/drawing/2014/chart" uri="{C3380CC4-5D6E-409C-BE32-E72D297353CC}">
                <c16:uniqueId val="{00000017-C436-4728-861F-3598E5123B68}"/>
              </c:ext>
            </c:extLst>
          </c:dPt>
          <c:dPt>
            <c:idx val="15"/>
            <c:invertIfNegative val="0"/>
            <c:bubble3D val="0"/>
            <c:spPr>
              <a:solidFill>
                <a:srgbClr val="7030A0"/>
              </a:solidFill>
              <a:ln w="25400">
                <a:noFill/>
              </a:ln>
            </c:spPr>
            <c:extLst>
              <c:ext xmlns:c16="http://schemas.microsoft.com/office/drawing/2014/chart" uri="{C3380CC4-5D6E-409C-BE32-E72D297353CC}">
                <c16:uniqueId val="{00000019-C436-4728-861F-3598E5123B68}"/>
              </c:ext>
            </c:extLst>
          </c:dPt>
          <c:dPt>
            <c:idx val="16"/>
            <c:invertIfNegative val="0"/>
            <c:bubble3D val="0"/>
            <c:spPr>
              <a:solidFill>
                <a:srgbClr val="7030A0"/>
              </a:solidFill>
              <a:ln w="25400">
                <a:noFill/>
              </a:ln>
            </c:spPr>
            <c:extLst>
              <c:ext xmlns:c16="http://schemas.microsoft.com/office/drawing/2014/chart" uri="{C3380CC4-5D6E-409C-BE32-E72D297353CC}">
                <c16:uniqueId val="{0000001B-C436-4728-861F-3598E5123B68}"/>
              </c:ext>
            </c:extLst>
          </c:dPt>
          <c:dPt>
            <c:idx val="17"/>
            <c:invertIfNegative val="0"/>
            <c:bubble3D val="0"/>
            <c:spPr>
              <a:solidFill>
                <a:srgbClr val="7030A0"/>
              </a:solidFill>
              <a:ln w="25400">
                <a:noFill/>
              </a:ln>
            </c:spPr>
            <c:extLst>
              <c:ext xmlns:c16="http://schemas.microsoft.com/office/drawing/2014/chart" uri="{C3380CC4-5D6E-409C-BE32-E72D297353CC}">
                <c16:uniqueId val="{0000001D-C436-4728-861F-3598E5123B68}"/>
              </c:ext>
            </c:extLst>
          </c:dPt>
          <c:dPt>
            <c:idx val="18"/>
            <c:invertIfNegative val="0"/>
            <c:bubble3D val="0"/>
            <c:spPr>
              <a:solidFill>
                <a:srgbClr val="7030A0"/>
              </a:solidFill>
              <a:ln w="25400">
                <a:noFill/>
              </a:ln>
            </c:spPr>
            <c:extLst>
              <c:ext xmlns:c16="http://schemas.microsoft.com/office/drawing/2014/chart" uri="{C3380CC4-5D6E-409C-BE32-E72D297353CC}">
                <c16:uniqueId val="{0000001F-C436-4728-861F-3598E5123B68}"/>
              </c:ext>
            </c:extLst>
          </c:dPt>
          <c:dPt>
            <c:idx val="19"/>
            <c:invertIfNegative val="0"/>
            <c:bubble3D val="0"/>
            <c:spPr>
              <a:solidFill>
                <a:srgbClr val="7030A0"/>
              </a:solidFill>
              <a:ln w="25400">
                <a:noFill/>
              </a:ln>
            </c:spPr>
            <c:extLst>
              <c:ext xmlns:c16="http://schemas.microsoft.com/office/drawing/2014/chart" uri="{C3380CC4-5D6E-409C-BE32-E72D297353CC}">
                <c16:uniqueId val="{00000021-C436-4728-861F-3598E5123B68}"/>
              </c:ext>
            </c:extLst>
          </c:dPt>
          <c:dPt>
            <c:idx val="20"/>
            <c:invertIfNegative val="0"/>
            <c:bubble3D val="0"/>
            <c:spPr>
              <a:solidFill>
                <a:srgbClr val="FFC000"/>
              </a:solidFill>
              <a:ln w="25400">
                <a:noFill/>
              </a:ln>
            </c:spPr>
            <c:extLst>
              <c:ext xmlns:c16="http://schemas.microsoft.com/office/drawing/2014/chart" uri="{C3380CC4-5D6E-409C-BE32-E72D297353CC}">
                <c16:uniqueId val="{00000023-C436-4728-861F-3598E5123B68}"/>
              </c:ext>
            </c:extLst>
          </c:dPt>
          <c:dPt>
            <c:idx val="21"/>
            <c:invertIfNegative val="0"/>
            <c:bubble3D val="0"/>
            <c:spPr>
              <a:solidFill>
                <a:srgbClr val="FFC000"/>
              </a:solidFill>
              <a:ln w="25400">
                <a:noFill/>
              </a:ln>
            </c:spPr>
            <c:extLst>
              <c:ext xmlns:c16="http://schemas.microsoft.com/office/drawing/2014/chart" uri="{C3380CC4-5D6E-409C-BE32-E72D297353CC}">
                <c16:uniqueId val="{00000025-C436-4728-861F-3598E5123B68}"/>
              </c:ext>
            </c:extLst>
          </c:dPt>
          <c:dPt>
            <c:idx val="22"/>
            <c:invertIfNegative val="0"/>
            <c:bubble3D val="0"/>
            <c:spPr>
              <a:solidFill>
                <a:srgbClr val="FFC000"/>
              </a:solidFill>
              <a:ln w="25400">
                <a:noFill/>
              </a:ln>
            </c:spPr>
            <c:extLst>
              <c:ext xmlns:c16="http://schemas.microsoft.com/office/drawing/2014/chart" uri="{C3380CC4-5D6E-409C-BE32-E72D297353CC}">
                <c16:uniqueId val="{00000027-C436-4728-861F-3598E5123B68}"/>
              </c:ext>
            </c:extLst>
          </c:dPt>
          <c:dPt>
            <c:idx val="23"/>
            <c:invertIfNegative val="0"/>
            <c:bubble3D val="0"/>
            <c:spPr>
              <a:solidFill>
                <a:srgbClr val="FFC000"/>
              </a:solidFill>
              <a:ln w="25400">
                <a:noFill/>
              </a:ln>
            </c:spPr>
            <c:extLst>
              <c:ext xmlns:c16="http://schemas.microsoft.com/office/drawing/2014/chart" uri="{C3380CC4-5D6E-409C-BE32-E72D297353CC}">
                <c16:uniqueId val="{00000029-C436-4728-861F-3598E5123B68}"/>
              </c:ext>
            </c:extLst>
          </c:dPt>
          <c:dPt>
            <c:idx val="24"/>
            <c:invertIfNegative val="0"/>
            <c:bubble3D val="0"/>
            <c:spPr>
              <a:solidFill>
                <a:srgbClr val="FFC000"/>
              </a:solidFill>
              <a:ln w="25400">
                <a:noFill/>
              </a:ln>
            </c:spPr>
            <c:extLst>
              <c:ext xmlns:c16="http://schemas.microsoft.com/office/drawing/2014/chart" uri="{C3380CC4-5D6E-409C-BE32-E72D297353CC}">
                <c16:uniqueId val="{0000002B-C436-4728-861F-3598E5123B68}"/>
              </c:ext>
            </c:extLst>
          </c:dPt>
          <c:dPt>
            <c:idx val="25"/>
            <c:invertIfNegative val="0"/>
            <c:bubble3D val="0"/>
            <c:spPr>
              <a:solidFill>
                <a:srgbClr val="FFC000"/>
              </a:solidFill>
              <a:ln w="25400">
                <a:noFill/>
              </a:ln>
            </c:spPr>
            <c:extLst>
              <c:ext xmlns:c16="http://schemas.microsoft.com/office/drawing/2014/chart" uri="{C3380CC4-5D6E-409C-BE32-E72D297353CC}">
                <c16:uniqueId val="{0000002D-C436-4728-861F-3598E5123B68}"/>
              </c:ext>
            </c:extLst>
          </c:dPt>
          <c:dLbls>
            <c:dLbl>
              <c:idx val="2"/>
              <c:layout>
                <c:manualLayout>
                  <c:x val="-1.8428988247094133E-3"/>
                  <c:y val="9.0595771379036547E-3"/>
                </c:manualLayout>
              </c:layout>
              <c:tx>
                <c:rich>
                  <a:bodyPr/>
                  <a:lstStyle/>
                  <a:p>
                    <a:pPr>
                      <a:defRPr sz="1000" b="0" i="0" u="none" strike="noStrike" baseline="0">
                        <a:solidFill>
                          <a:srgbClr val="333333"/>
                        </a:solidFill>
                        <a:latin typeface="Calibri"/>
                        <a:ea typeface="Calibri"/>
                        <a:cs typeface="Calibri"/>
                      </a:defRPr>
                    </a:pPr>
                    <a:r>
                      <a:rPr lang="en-US"/>
                      <a:t>83</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C436-4728-861F-3598E5123B68}"/>
                </c:ext>
              </c:extLst>
            </c:dLbl>
            <c:dLbl>
              <c:idx val="9"/>
              <c:layout>
                <c:manualLayout>
                  <c:x val="4.6071751752494788E-3"/>
                  <c:y val="1.0662020847304741E-2"/>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36-4728-861F-3598E5123B68}"/>
                </c:ext>
              </c:extLst>
            </c:dLbl>
            <c:dLbl>
              <c:idx val="13"/>
              <c:layout>
                <c:manualLayout>
                  <c:x val="1.8436578171090769E-3"/>
                  <c:y val="-7.4215434745641623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436-4728-861F-3598E5123B68}"/>
                </c:ext>
              </c:extLst>
            </c:dLbl>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Trade '!$D$3:$D$28</c:f>
              <c:strCache>
                <c:ptCount val="26"/>
                <c:pt idx="0">
                  <c:v>Brick and Stonelaying</c:v>
                </c:pt>
                <c:pt idx="1">
                  <c:v>Carpentry and Joinery</c:v>
                </c:pt>
                <c:pt idx="2">
                  <c:v>Painting and Decorating</c:v>
                </c:pt>
                <c:pt idx="3">
                  <c:v>Plastering</c:v>
                </c:pt>
                <c:pt idx="4">
                  <c:v>Plumbing</c:v>
                </c:pt>
                <c:pt idx="5">
                  <c:v>Stonecutting and Stonemasonry</c:v>
                </c:pt>
                <c:pt idx="6">
                  <c:v>Wood Manufacturing and Finishing</c:v>
                </c:pt>
                <c:pt idx="7">
                  <c:v>Aircraft Mechanics</c:v>
                </c:pt>
                <c:pt idx="8">
                  <c:v>Electrical</c:v>
                </c:pt>
                <c:pt idx="9">
                  <c:v>Electrical Instrumentation</c:v>
                </c:pt>
                <c:pt idx="10">
                  <c:v>Electronic Security Systems</c:v>
                </c:pt>
                <c:pt idx="11">
                  <c:v>Instrumentation</c:v>
                </c:pt>
                <c:pt idx="12">
                  <c:v>Refrigeration and Air Conditioning</c:v>
                </c:pt>
                <c:pt idx="13">
                  <c:v>Farriery</c:v>
                </c:pt>
                <c:pt idx="14">
                  <c:v>Industrial Insulation</c:v>
                </c:pt>
                <c:pt idx="15">
                  <c:v>M.A.M.F.</c:v>
                </c:pt>
                <c:pt idx="16">
                  <c:v>Metal Fabrication</c:v>
                </c:pt>
                <c:pt idx="17">
                  <c:v>Pipefitting</c:v>
                </c:pt>
                <c:pt idx="18">
                  <c:v>Sheet Metalworking</c:v>
                </c:pt>
                <c:pt idx="19">
                  <c:v>Toolmaking</c:v>
                </c:pt>
                <c:pt idx="20">
                  <c:v>Agricultural Mechanics</c:v>
                </c:pt>
                <c:pt idx="21">
                  <c:v>Construction Plant Fitting</c:v>
                </c:pt>
                <c:pt idx="22">
                  <c:v>Heavy Vehicle Mechanics</c:v>
                </c:pt>
                <c:pt idx="23">
                  <c:v>Motor Mechanics</c:v>
                </c:pt>
                <c:pt idx="24">
                  <c:v>Vehicle Body Repairs</c:v>
                </c:pt>
                <c:pt idx="25">
                  <c:v>Print Media</c:v>
                </c:pt>
              </c:strCache>
            </c:strRef>
          </c:cat>
          <c:val>
            <c:numRef>
              <c:f>'By Trade '!$M$3:$M$28</c:f>
              <c:numCache>
                <c:formatCode>#,##0</c:formatCode>
                <c:ptCount val="26"/>
                <c:pt idx="0" formatCode="General">
                  <c:v>265</c:v>
                </c:pt>
                <c:pt idx="1">
                  <c:v>2285</c:v>
                </c:pt>
                <c:pt idx="2" formatCode="General">
                  <c:v>83</c:v>
                </c:pt>
                <c:pt idx="3" formatCode="General">
                  <c:v>98</c:v>
                </c:pt>
                <c:pt idx="4">
                  <c:v>2787</c:v>
                </c:pt>
                <c:pt idx="5" formatCode="General">
                  <c:v>21</c:v>
                </c:pt>
                <c:pt idx="6" formatCode="General">
                  <c:v>399</c:v>
                </c:pt>
                <c:pt idx="7" formatCode="General">
                  <c:v>175</c:v>
                </c:pt>
                <c:pt idx="8">
                  <c:v>9197</c:v>
                </c:pt>
                <c:pt idx="9" formatCode="General">
                  <c:v>448</c:v>
                </c:pt>
                <c:pt idx="10" formatCode="General">
                  <c:v>195</c:v>
                </c:pt>
                <c:pt idx="11" formatCode="General">
                  <c:v>58</c:v>
                </c:pt>
                <c:pt idx="12" formatCode="General">
                  <c:v>471</c:v>
                </c:pt>
                <c:pt idx="13" formatCode="General">
                  <c:v>19</c:v>
                </c:pt>
                <c:pt idx="14" formatCode="General">
                  <c:v>46</c:v>
                </c:pt>
                <c:pt idx="15" formatCode="General">
                  <c:v>681</c:v>
                </c:pt>
                <c:pt idx="16" formatCode="General">
                  <c:v>877</c:v>
                </c:pt>
                <c:pt idx="17" formatCode="General">
                  <c:v>325</c:v>
                </c:pt>
                <c:pt idx="18" formatCode="General">
                  <c:v>132</c:v>
                </c:pt>
                <c:pt idx="19" formatCode="General">
                  <c:v>173</c:v>
                </c:pt>
                <c:pt idx="20" formatCode="General">
                  <c:v>224</c:v>
                </c:pt>
                <c:pt idx="21" formatCode="General">
                  <c:v>251</c:v>
                </c:pt>
                <c:pt idx="22" formatCode="General">
                  <c:v>613</c:v>
                </c:pt>
                <c:pt idx="23">
                  <c:v>1376</c:v>
                </c:pt>
                <c:pt idx="24" formatCode="General">
                  <c:v>116</c:v>
                </c:pt>
                <c:pt idx="25" formatCode="General">
                  <c:v>1</c:v>
                </c:pt>
              </c:numCache>
            </c:numRef>
          </c:val>
          <c:extLst>
            <c:ext xmlns:c16="http://schemas.microsoft.com/office/drawing/2014/chart" uri="{C3380CC4-5D6E-409C-BE32-E72D297353CC}">
              <c16:uniqueId val="{0000002F-C436-4728-861F-3598E5123B68}"/>
            </c:ext>
          </c:extLst>
        </c:ser>
        <c:dLbls>
          <c:showLegendKey val="0"/>
          <c:showVal val="0"/>
          <c:showCatName val="0"/>
          <c:showSerName val="0"/>
          <c:showPercent val="0"/>
          <c:showBubbleSize val="0"/>
        </c:dLbls>
        <c:gapWidth val="150"/>
        <c:shape val="box"/>
        <c:axId val="643004623"/>
        <c:axId val="1"/>
        <c:axId val="0"/>
      </c:bar3DChart>
      <c:catAx>
        <c:axId val="643004623"/>
        <c:scaling>
          <c:orientation val="minMax"/>
        </c:scaling>
        <c:delete val="0"/>
        <c:axPos val="b"/>
        <c:numFmt formatCode="General" sourceLinked="1"/>
        <c:majorTickMark val="out"/>
        <c:minorTickMark val="none"/>
        <c:tickLblPos val="nextTo"/>
        <c:spPr>
          <a:noFill/>
          <a:ln>
            <a:solidFill>
              <a:schemeClr val="accent1">
                <a:alpha val="10000"/>
              </a:schemeClr>
            </a:solidFill>
          </a:ln>
          <a:effectLst/>
        </c:spPr>
        <c:txPr>
          <a:bodyPr rot="-5400000" vert="horz"/>
          <a:lstStyle/>
          <a:p>
            <a:pPr>
              <a:defRPr sz="900" b="0" i="0" u="none" strike="noStrike" baseline="0">
                <a:solidFill>
                  <a:srgbClr val="333333"/>
                </a:solidFill>
                <a:latin typeface="Calibri"/>
                <a:ea typeface="Calibri"/>
                <a:cs typeface="Calibri"/>
              </a:defRPr>
            </a:pPr>
            <a:endParaRPr lang="en-US"/>
          </a:p>
        </c:txPr>
        <c:crossAx val="1"/>
        <c:crossesAt val="0"/>
        <c:auto val="1"/>
        <c:lblAlgn val="ctr"/>
        <c:lblOffset val="200"/>
        <c:tickLblSkip val="1"/>
        <c:noMultiLvlLbl val="0"/>
      </c:catAx>
      <c:valAx>
        <c:axId val="1"/>
        <c:scaling>
          <c:orientation val="minMax"/>
        </c:scaling>
        <c:delete val="0"/>
        <c:axPos val="l"/>
        <c:majorGridlines>
          <c:spPr>
            <a:ln w="9525" cap="flat" cmpd="sng" algn="ctr">
              <a:solidFill>
                <a:schemeClr val="accent6"/>
              </a:solidFill>
              <a:round/>
            </a:ln>
            <a:effectLst/>
          </c:spPr>
        </c:majorGridlines>
        <c:numFmt formatCode="General" sourceLinked="1"/>
        <c:majorTickMark val="out"/>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643004623"/>
        <c:crossesAt val="1"/>
        <c:crossBetween val="between"/>
      </c:valAx>
      <c:spPr>
        <a:solidFill>
          <a:schemeClr val="bg1"/>
        </a:solidFill>
        <a:ln w="25400">
          <a:noFill/>
        </a:ln>
      </c:spPr>
    </c:plotArea>
    <c:plotVisOnly val="1"/>
    <c:dispBlanksAs val="gap"/>
    <c:showDLblsOverMax val="0"/>
  </c:chart>
  <c:spPr>
    <a:solidFill>
      <a:schemeClr val="bg1"/>
    </a:solidFill>
    <a:ln w="9525" cap="flat" cmpd="sng" algn="ctr">
      <a:solidFill>
        <a:schemeClr val="accent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78E35-DF88-4BE4-A989-A1DBE805AE7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IE"/>
        </a:p>
      </dgm:t>
    </dgm:pt>
    <dgm:pt modelId="{175B6AD3-2702-46C4-A06B-A9D2C2F9EB09}">
      <dgm:prSet phldrT="[Text]" custT="1"/>
      <dgm:spPr>
        <a:solidFill>
          <a:schemeClr val="accent6">
            <a:lumMod val="20000"/>
            <a:lumOff val="80000"/>
          </a:schemeClr>
        </a:solidFill>
      </dgm:spPr>
      <dgm:t>
        <a:bodyPr/>
        <a:lstStyle/>
        <a:p>
          <a:r>
            <a:rPr lang="en-IE" sz="1600" b="1" dirty="0">
              <a:solidFill>
                <a:srgbClr val="002060"/>
              </a:solidFill>
            </a:rPr>
            <a:t>160,000 + Employees </a:t>
          </a:r>
        </a:p>
        <a:p>
          <a:r>
            <a:rPr lang="en-IE" sz="1600" b="1" dirty="0">
              <a:solidFill>
                <a:srgbClr val="002060"/>
              </a:solidFill>
            </a:rPr>
            <a:t>5.7% of Workforce</a:t>
          </a:r>
        </a:p>
      </dgm:t>
    </dgm:pt>
    <dgm:pt modelId="{6A779F0B-25F2-4E16-8A49-108663EF4D9A}" type="parTrans" cxnId="{13403E39-4210-4119-9DFD-597433AE48E1}">
      <dgm:prSet custT="1"/>
      <dgm:spPr/>
      <dgm:t>
        <a:bodyPr/>
        <a:lstStyle/>
        <a:p>
          <a:endParaRPr lang="en-IE" sz="1600" b="1" dirty="0"/>
        </a:p>
      </dgm:t>
    </dgm:pt>
    <dgm:pt modelId="{7325BF21-E06E-4EA1-BCB0-7B91D4F38024}" type="sibTrans" cxnId="{13403E39-4210-4119-9DFD-597433AE48E1}">
      <dgm:prSet/>
      <dgm:spPr/>
      <dgm:t>
        <a:bodyPr/>
        <a:lstStyle/>
        <a:p>
          <a:endParaRPr lang="en-IE" sz="1600" b="1"/>
        </a:p>
      </dgm:t>
    </dgm:pt>
    <dgm:pt modelId="{B5EF1623-02D5-4336-B26C-080B3CE152C0}">
      <dgm:prSet phldrT="[Text]" custT="1"/>
      <dgm:spPr>
        <a:solidFill>
          <a:srgbClr val="0070C0"/>
        </a:solidFill>
      </dgm:spPr>
      <dgm:t>
        <a:bodyPr/>
        <a:lstStyle/>
        <a:p>
          <a:r>
            <a:rPr lang="en-IE" sz="1600" b="1" dirty="0"/>
            <a:t>150,000 additional workers  needed by 2030</a:t>
          </a:r>
        </a:p>
      </dgm:t>
    </dgm:pt>
    <dgm:pt modelId="{BC98079B-C01D-4365-8147-9E4FB1D8541F}" type="parTrans" cxnId="{BC4E2115-9098-49E8-B183-A92B7CF2B187}">
      <dgm:prSet custT="1"/>
      <dgm:spPr/>
      <dgm:t>
        <a:bodyPr/>
        <a:lstStyle/>
        <a:p>
          <a:endParaRPr lang="en-IE" sz="1600" b="1" dirty="0"/>
        </a:p>
      </dgm:t>
    </dgm:pt>
    <dgm:pt modelId="{89F2147A-3A23-4DFA-ADE8-5A8AEEA67FB5}" type="sibTrans" cxnId="{BC4E2115-9098-49E8-B183-A92B7CF2B187}">
      <dgm:prSet/>
      <dgm:spPr/>
      <dgm:t>
        <a:bodyPr/>
        <a:lstStyle/>
        <a:p>
          <a:endParaRPr lang="en-IE" sz="1600" b="1"/>
        </a:p>
      </dgm:t>
    </dgm:pt>
    <dgm:pt modelId="{0E745F95-6DCC-4BED-B0BA-867196C41887}">
      <dgm:prSet phldrT="[Text]" custT="1"/>
      <dgm:spPr/>
      <dgm:t>
        <a:bodyPr/>
        <a:lstStyle/>
        <a:p>
          <a:r>
            <a:rPr lang="en-US" sz="1600" b="1" i="0" dirty="0"/>
            <a:t>Housing For All</a:t>
          </a:r>
        </a:p>
        <a:p>
          <a:r>
            <a:rPr lang="en-US" sz="1600" b="1" i="0" dirty="0"/>
            <a:t>33,000 new homes each year </a:t>
          </a:r>
        </a:p>
        <a:p>
          <a:r>
            <a:rPr lang="en-US" sz="1600" b="1" i="0" dirty="0"/>
            <a:t>2021 - 2030.</a:t>
          </a:r>
          <a:endParaRPr lang="en-IE" sz="1600" b="1" dirty="0"/>
        </a:p>
      </dgm:t>
    </dgm:pt>
    <dgm:pt modelId="{134C30D6-36C5-4670-A3EF-8A3CF7D9170C}" type="parTrans" cxnId="{AAFDE907-3649-4EC9-AC3A-074EDC05B781}">
      <dgm:prSet custT="1"/>
      <dgm:spPr/>
      <dgm:t>
        <a:bodyPr/>
        <a:lstStyle/>
        <a:p>
          <a:endParaRPr lang="en-IE" sz="1600" b="1" dirty="0"/>
        </a:p>
      </dgm:t>
    </dgm:pt>
    <dgm:pt modelId="{3E68AE70-FF83-426D-BAB4-534BFEF07962}" type="sibTrans" cxnId="{AAFDE907-3649-4EC9-AC3A-074EDC05B781}">
      <dgm:prSet/>
      <dgm:spPr/>
      <dgm:t>
        <a:bodyPr/>
        <a:lstStyle/>
        <a:p>
          <a:endParaRPr lang="en-IE" sz="1600" b="1"/>
        </a:p>
      </dgm:t>
    </dgm:pt>
    <dgm:pt modelId="{D75BC102-A193-4071-AAF4-B432A0EEC4D7}">
      <dgm:prSet phldrT="[Text]" custT="1"/>
      <dgm:spPr/>
      <dgm:t>
        <a:bodyPr/>
        <a:lstStyle/>
        <a:p>
          <a:r>
            <a:rPr lang="en-IE" sz="1600" b="1" dirty="0"/>
            <a:t>Construction Industry</a:t>
          </a:r>
        </a:p>
        <a:p>
          <a:r>
            <a:rPr lang="en-IE" sz="1600" b="1" dirty="0"/>
            <a:t>Value of circa €30bn</a:t>
          </a:r>
        </a:p>
      </dgm:t>
    </dgm:pt>
    <dgm:pt modelId="{C829895B-9C2C-4C5A-8F22-7B0464DB800D}" type="parTrans" cxnId="{E0DDE8E9-91BB-470A-886B-0C3C4335C203}">
      <dgm:prSet/>
      <dgm:spPr/>
      <dgm:t>
        <a:bodyPr/>
        <a:lstStyle/>
        <a:p>
          <a:endParaRPr lang="en-IE" sz="1600" b="1"/>
        </a:p>
      </dgm:t>
    </dgm:pt>
    <dgm:pt modelId="{3075ED25-E2C5-4EB4-B366-6C5BA915F259}" type="sibTrans" cxnId="{E0DDE8E9-91BB-470A-886B-0C3C4335C203}">
      <dgm:prSet/>
      <dgm:spPr/>
      <dgm:t>
        <a:bodyPr/>
        <a:lstStyle/>
        <a:p>
          <a:endParaRPr lang="en-IE" sz="1600" b="1"/>
        </a:p>
      </dgm:t>
    </dgm:pt>
    <dgm:pt modelId="{F6582C03-4BBA-48A4-BF66-42E649B68C5C}">
      <dgm:prSet custT="1"/>
      <dgm:spPr/>
      <dgm:t>
        <a:bodyPr/>
        <a:lstStyle/>
        <a:p>
          <a:r>
            <a:rPr lang="en-IE" sz="1600" b="1" dirty="0"/>
            <a:t>12,000 retire annually</a:t>
          </a:r>
        </a:p>
      </dgm:t>
    </dgm:pt>
    <dgm:pt modelId="{2C5CCEC5-B6C7-4CFE-86E0-9653A304449A}" type="parTrans" cxnId="{D9803B4E-E9C4-4DDC-A899-423E3DBCD129}">
      <dgm:prSet custT="1"/>
      <dgm:spPr/>
      <dgm:t>
        <a:bodyPr/>
        <a:lstStyle/>
        <a:p>
          <a:endParaRPr lang="en-IE" sz="1600" b="1" dirty="0"/>
        </a:p>
      </dgm:t>
    </dgm:pt>
    <dgm:pt modelId="{DDF824B2-6FBD-40DC-8B9D-4C1EF553EED2}" type="sibTrans" cxnId="{D9803B4E-E9C4-4DDC-A899-423E3DBCD129}">
      <dgm:prSet/>
      <dgm:spPr/>
      <dgm:t>
        <a:bodyPr/>
        <a:lstStyle/>
        <a:p>
          <a:endParaRPr lang="en-IE" sz="1600" b="1"/>
        </a:p>
      </dgm:t>
    </dgm:pt>
    <dgm:pt modelId="{0CE72350-8B08-4139-AF57-974E90E8D410}">
      <dgm:prSet custT="1"/>
      <dgm:spPr/>
      <dgm:t>
        <a:bodyPr/>
        <a:lstStyle/>
        <a:p>
          <a:pPr>
            <a:lnSpc>
              <a:spcPct val="100000"/>
            </a:lnSpc>
            <a:spcAft>
              <a:spcPts val="0"/>
            </a:spcAft>
          </a:pPr>
          <a:r>
            <a:rPr lang="en-IE" sz="1600" b="1" i="0" dirty="0"/>
            <a:t>National Retrofitting Scheme</a:t>
          </a:r>
        </a:p>
        <a:p>
          <a:pPr>
            <a:lnSpc>
              <a:spcPct val="100000"/>
            </a:lnSpc>
            <a:spcAft>
              <a:spcPts val="0"/>
            </a:spcAft>
          </a:pPr>
          <a:r>
            <a:rPr lang="en-IE" sz="1600" b="1" i="0" dirty="0"/>
            <a:t>500,000 homes by 2030</a:t>
          </a:r>
          <a:r>
            <a:rPr lang="en-IE" sz="1600" b="1" dirty="0"/>
            <a:t> </a:t>
          </a:r>
        </a:p>
      </dgm:t>
    </dgm:pt>
    <dgm:pt modelId="{022B245B-3E0B-433B-8CB1-7A8150071CA2}" type="parTrans" cxnId="{106B4759-BA99-49A9-A943-F50DD045DC28}">
      <dgm:prSet custT="1"/>
      <dgm:spPr/>
      <dgm:t>
        <a:bodyPr/>
        <a:lstStyle/>
        <a:p>
          <a:endParaRPr lang="en-IE" sz="1600" b="1" dirty="0"/>
        </a:p>
      </dgm:t>
    </dgm:pt>
    <dgm:pt modelId="{CB831556-4E30-4DC0-B93B-98C208D670C9}" type="sibTrans" cxnId="{106B4759-BA99-49A9-A943-F50DD045DC28}">
      <dgm:prSet/>
      <dgm:spPr/>
      <dgm:t>
        <a:bodyPr/>
        <a:lstStyle/>
        <a:p>
          <a:endParaRPr lang="en-IE" sz="1600" b="1"/>
        </a:p>
      </dgm:t>
    </dgm:pt>
    <dgm:pt modelId="{DEF7E638-3D71-48DD-BC39-C163100A6444}">
      <dgm:prSet/>
      <dgm:spPr>
        <a:solidFill>
          <a:schemeClr val="accent4">
            <a:lumMod val="75000"/>
          </a:schemeClr>
        </a:solidFill>
      </dgm:spPr>
      <dgm:t>
        <a:bodyPr/>
        <a:lstStyle/>
        <a:p>
          <a:r>
            <a:rPr lang="en-IE" b="1" dirty="0"/>
            <a:t>National Development Plan: €165bn (2021-2030)</a:t>
          </a:r>
        </a:p>
      </dgm:t>
    </dgm:pt>
    <dgm:pt modelId="{9903ABF2-75AA-436F-A5E4-1A56D2857BC8}" type="parTrans" cxnId="{73CA59E3-FE4B-4249-90CE-0B853D56C8D7}">
      <dgm:prSet/>
      <dgm:spPr/>
      <dgm:t>
        <a:bodyPr/>
        <a:lstStyle/>
        <a:p>
          <a:endParaRPr lang="en-IE" b="1" dirty="0"/>
        </a:p>
      </dgm:t>
    </dgm:pt>
    <dgm:pt modelId="{DF2DD442-6463-4EAE-99D3-7AD46B0BE089}" type="sibTrans" cxnId="{73CA59E3-FE4B-4249-90CE-0B853D56C8D7}">
      <dgm:prSet/>
      <dgm:spPr/>
      <dgm:t>
        <a:bodyPr/>
        <a:lstStyle/>
        <a:p>
          <a:endParaRPr lang="en-IE" b="1"/>
        </a:p>
      </dgm:t>
    </dgm:pt>
    <dgm:pt modelId="{EE5DF5B6-AA25-4585-8E2D-F5F6CE8D81CC}" type="pres">
      <dgm:prSet presAssocID="{3ED78E35-DF88-4BE4-A989-A1DBE805AE78}" presName="cycle" presStyleCnt="0">
        <dgm:presLayoutVars>
          <dgm:chMax val="1"/>
          <dgm:dir/>
          <dgm:animLvl val="ctr"/>
          <dgm:resizeHandles val="exact"/>
        </dgm:presLayoutVars>
      </dgm:prSet>
      <dgm:spPr/>
    </dgm:pt>
    <dgm:pt modelId="{C3C37B1F-835A-4755-A828-A146C4739883}" type="pres">
      <dgm:prSet presAssocID="{D75BC102-A193-4071-AAF4-B432A0EEC4D7}" presName="centerShape" presStyleLbl="node0" presStyleIdx="0" presStyleCnt="1"/>
      <dgm:spPr/>
    </dgm:pt>
    <dgm:pt modelId="{8A48B73A-9790-470C-AEA0-EA23250B52F7}" type="pres">
      <dgm:prSet presAssocID="{9903ABF2-75AA-436F-A5E4-1A56D2857BC8}" presName="Name9" presStyleLbl="parChTrans1D2" presStyleIdx="0" presStyleCnt="6"/>
      <dgm:spPr/>
    </dgm:pt>
    <dgm:pt modelId="{2873F63E-AC0C-440D-B952-2F3723BA0D1D}" type="pres">
      <dgm:prSet presAssocID="{9903ABF2-75AA-436F-A5E4-1A56D2857BC8}" presName="connTx" presStyleLbl="parChTrans1D2" presStyleIdx="0" presStyleCnt="6"/>
      <dgm:spPr/>
    </dgm:pt>
    <dgm:pt modelId="{AB77C24A-5702-4948-96E4-B353A4A0BA7A}" type="pres">
      <dgm:prSet presAssocID="{DEF7E638-3D71-48DD-BC39-C163100A6444}" presName="node" presStyleLbl="node1" presStyleIdx="0" presStyleCnt="6">
        <dgm:presLayoutVars>
          <dgm:bulletEnabled val="1"/>
        </dgm:presLayoutVars>
      </dgm:prSet>
      <dgm:spPr/>
    </dgm:pt>
    <dgm:pt modelId="{73220CA6-3E68-49EA-B683-37FA23D6943E}" type="pres">
      <dgm:prSet presAssocID="{6A779F0B-25F2-4E16-8A49-108663EF4D9A}" presName="Name9" presStyleLbl="parChTrans1D2" presStyleIdx="1" presStyleCnt="6"/>
      <dgm:spPr/>
    </dgm:pt>
    <dgm:pt modelId="{0FEDA0A1-83C7-44C7-9D87-C1155D268BB2}" type="pres">
      <dgm:prSet presAssocID="{6A779F0B-25F2-4E16-8A49-108663EF4D9A}" presName="connTx" presStyleLbl="parChTrans1D2" presStyleIdx="1" presStyleCnt="6"/>
      <dgm:spPr/>
    </dgm:pt>
    <dgm:pt modelId="{0B5B5C8A-F54F-4FC5-A502-2BE2678C603F}" type="pres">
      <dgm:prSet presAssocID="{175B6AD3-2702-46C4-A06B-A9D2C2F9EB09}" presName="node" presStyleLbl="node1" presStyleIdx="1" presStyleCnt="6" custRadScaleRad="112802" custRadScaleInc="181917">
        <dgm:presLayoutVars>
          <dgm:bulletEnabled val="1"/>
        </dgm:presLayoutVars>
      </dgm:prSet>
      <dgm:spPr/>
    </dgm:pt>
    <dgm:pt modelId="{595D984F-B395-4238-9A72-A0D6969EBA01}" type="pres">
      <dgm:prSet presAssocID="{BC98079B-C01D-4365-8147-9E4FB1D8541F}" presName="Name9" presStyleLbl="parChTrans1D2" presStyleIdx="2" presStyleCnt="6"/>
      <dgm:spPr/>
    </dgm:pt>
    <dgm:pt modelId="{121BDBA7-7AD3-483A-BBB8-E5C77112B746}" type="pres">
      <dgm:prSet presAssocID="{BC98079B-C01D-4365-8147-9E4FB1D8541F}" presName="connTx" presStyleLbl="parChTrans1D2" presStyleIdx="2" presStyleCnt="6"/>
      <dgm:spPr/>
    </dgm:pt>
    <dgm:pt modelId="{FD3F8AB9-CEB7-434D-8A16-623991C919E1}" type="pres">
      <dgm:prSet presAssocID="{B5EF1623-02D5-4336-B26C-080B3CE152C0}" presName="node" presStyleLbl="node1" presStyleIdx="2" presStyleCnt="6" custRadScaleRad="108720" custRadScaleInc="405250">
        <dgm:presLayoutVars>
          <dgm:bulletEnabled val="1"/>
        </dgm:presLayoutVars>
      </dgm:prSet>
      <dgm:spPr/>
    </dgm:pt>
    <dgm:pt modelId="{DB046BF9-7485-46E5-BFD9-2D72BC796532}" type="pres">
      <dgm:prSet presAssocID="{134C30D6-36C5-4670-A3EF-8A3CF7D9170C}" presName="Name9" presStyleLbl="parChTrans1D2" presStyleIdx="3" presStyleCnt="6"/>
      <dgm:spPr/>
    </dgm:pt>
    <dgm:pt modelId="{2730A439-5DFB-4E3E-B7DF-D021D7934056}" type="pres">
      <dgm:prSet presAssocID="{134C30D6-36C5-4670-A3EF-8A3CF7D9170C}" presName="connTx" presStyleLbl="parChTrans1D2" presStyleIdx="3" presStyleCnt="6"/>
      <dgm:spPr/>
    </dgm:pt>
    <dgm:pt modelId="{8905937A-5DC1-48C0-95BD-B3FCCE463AC7}" type="pres">
      <dgm:prSet presAssocID="{0E745F95-6DCC-4BED-B0BA-867196C41887}" presName="node" presStyleLbl="node1" presStyleIdx="3" presStyleCnt="6" custScaleX="108627" custScaleY="105174" custRadScaleRad="114451" custRadScaleInc="-392142">
        <dgm:presLayoutVars>
          <dgm:bulletEnabled val="1"/>
        </dgm:presLayoutVars>
      </dgm:prSet>
      <dgm:spPr/>
    </dgm:pt>
    <dgm:pt modelId="{117E02E7-98F4-4AAD-B57F-815955178793}" type="pres">
      <dgm:prSet presAssocID="{2C5CCEC5-B6C7-4CFE-86E0-9653A304449A}" presName="Name9" presStyleLbl="parChTrans1D2" presStyleIdx="4" presStyleCnt="6"/>
      <dgm:spPr/>
    </dgm:pt>
    <dgm:pt modelId="{57D02C1A-4280-4CCD-B807-5322BC3C1574}" type="pres">
      <dgm:prSet presAssocID="{2C5CCEC5-B6C7-4CFE-86E0-9653A304449A}" presName="connTx" presStyleLbl="parChTrans1D2" presStyleIdx="4" presStyleCnt="6"/>
      <dgm:spPr/>
    </dgm:pt>
    <dgm:pt modelId="{7112F899-C34F-49DC-AB19-87508EF69A8C}" type="pres">
      <dgm:prSet presAssocID="{F6582C03-4BBA-48A4-BF66-42E649B68C5C}" presName="node" presStyleLbl="node1" presStyleIdx="4" presStyleCnt="6" custRadScaleRad="96009" custRadScaleInc="-199529">
        <dgm:presLayoutVars>
          <dgm:bulletEnabled val="1"/>
        </dgm:presLayoutVars>
      </dgm:prSet>
      <dgm:spPr/>
    </dgm:pt>
    <dgm:pt modelId="{F0BD17FB-810E-4C3F-8922-BE8CC3536F07}" type="pres">
      <dgm:prSet presAssocID="{022B245B-3E0B-433B-8CB1-7A8150071CA2}" presName="Name9" presStyleLbl="parChTrans1D2" presStyleIdx="5" presStyleCnt="6"/>
      <dgm:spPr/>
    </dgm:pt>
    <dgm:pt modelId="{500EDCED-93F8-4CD1-B30E-047F1CA6E30A}" type="pres">
      <dgm:prSet presAssocID="{022B245B-3E0B-433B-8CB1-7A8150071CA2}" presName="connTx" presStyleLbl="parChTrans1D2" presStyleIdx="5" presStyleCnt="6"/>
      <dgm:spPr/>
    </dgm:pt>
    <dgm:pt modelId="{AE56C0F5-2634-4EBF-93B3-2E97A90FEDBE}" type="pres">
      <dgm:prSet presAssocID="{0CE72350-8B08-4139-AF57-974E90E8D410}" presName="node" presStyleLbl="node1" presStyleIdx="5" presStyleCnt="6" custScaleX="103969">
        <dgm:presLayoutVars>
          <dgm:bulletEnabled val="1"/>
        </dgm:presLayoutVars>
      </dgm:prSet>
      <dgm:spPr/>
    </dgm:pt>
  </dgm:ptLst>
  <dgm:cxnLst>
    <dgm:cxn modelId="{E94C8A04-5648-4FF8-9B2C-334C55CCCE09}" type="presOf" srcId="{022B245B-3E0B-433B-8CB1-7A8150071CA2}" destId="{F0BD17FB-810E-4C3F-8922-BE8CC3536F07}" srcOrd="0" destOrd="0" presId="urn:microsoft.com/office/officeart/2005/8/layout/radial1"/>
    <dgm:cxn modelId="{AAFDE907-3649-4EC9-AC3A-074EDC05B781}" srcId="{D75BC102-A193-4071-AAF4-B432A0EEC4D7}" destId="{0E745F95-6DCC-4BED-B0BA-867196C41887}" srcOrd="3" destOrd="0" parTransId="{134C30D6-36C5-4670-A3EF-8A3CF7D9170C}" sibTransId="{3E68AE70-FF83-426D-BAB4-534BFEF07962}"/>
    <dgm:cxn modelId="{BC4E2115-9098-49E8-B183-A92B7CF2B187}" srcId="{D75BC102-A193-4071-AAF4-B432A0EEC4D7}" destId="{B5EF1623-02D5-4336-B26C-080B3CE152C0}" srcOrd="2" destOrd="0" parTransId="{BC98079B-C01D-4365-8147-9E4FB1D8541F}" sibTransId="{89F2147A-3A23-4DFA-ADE8-5A8AEEA67FB5}"/>
    <dgm:cxn modelId="{8011F816-15BB-4985-AA8D-6C48193AE52C}" type="presOf" srcId="{F6582C03-4BBA-48A4-BF66-42E649B68C5C}" destId="{7112F899-C34F-49DC-AB19-87508EF69A8C}" srcOrd="0" destOrd="0" presId="urn:microsoft.com/office/officeart/2005/8/layout/radial1"/>
    <dgm:cxn modelId="{A09F0635-A56F-489A-91DA-278A8AF571E3}" type="presOf" srcId="{BC98079B-C01D-4365-8147-9E4FB1D8541F}" destId="{121BDBA7-7AD3-483A-BBB8-E5C77112B746}" srcOrd="1" destOrd="0" presId="urn:microsoft.com/office/officeart/2005/8/layout/radial1"/>
    <dgm:cxn modelId="{13403E39-4210-4119-9DFD-597433AE48E1}" srcId="{D75BC102-A193-4071-AAF4-B432A0EEC4D7}" destId="{175B6AD3-2702-46C4-A06B-A9D2C2F9EB09}" srcOrd="1" destOrd="0" parTransId="{6A779F0B-25F2-4E16-8A49-108663EF4D9A}" sibTransId="{7325BF21-E06E-4EA1-BCB0-7B91D4F38024}"/>
    <dgm:cxn modelId="{D9803B4E-E9C4-4DDC-A899-423E3DBCD129}" srcId="{D75BC102-A193-4071-AAF4-B432A0EEC4D7}" destId="{F6582C03-4BBA-48A4-BF66-42E649B68C5C}" srcOrd="4" destOrd="0" parTransId="{2C5CCEC5-B6C7-4CFE-86E0-9653A304449A}" sibTransId="{DDF824B2-6FBD-40DC-8B9D-4C1EF553EED2}"/>
    <dgm:cxn modelId="{6C0D7552-A6D5-456E-9DD3-DC249415A15C}" type="presOf" srcId="{DEF7E638-3D71-48DD-BC39-C163100A6444}" destId="{AB77C24A-5702-4948-96E4-B353A4A0BA7A}" srcOrd="0" destOrd="0" presId="urn:microsoft.com/office/officeart/2005/8/layout/radial1"/>
    <dgm:cxn modelId="{736E0154-7B95-46F4-AA7B-0C501A721081}" type="presOf" srcId="{2C5CCEC5-B6C7-4CFE-86E0-9653A304449A}" destId="{117E02E7-98F4-4AAD-B57F-815955178793}" srcOrd="0" destOrd="0" presId="urn:microsoft.com/office/officeart/2005/8/layout/radial1"/>
    <dgm:cxn modelId="{0B886977-8000-4F6A-BFE0-1A2715362B0D}" type="presOf" srcId="{BC98079B-C01D-4365-8147-9E4FB1D8541F}" destId="{595D984F-B395-4238-9A72-A0D6969EBA01}" srcOrd="0" destOrd="0" presId="urn:microsoft.com/office/officeart/2005/8/layout/radial1"/>
    <dgm:cxn modelId="{106B4759-BA99-49A9-A943-F50DD045DC28}" srcId="{D75BC102-A193-4071-AAF4-B432A0EEC4D7}" destId="{0CE72350-8B08-4139-AF57-974E90E8D410}" srcOrd="5" destOrd="0" parTransId="{022B245B-3E0B-433B-8CB1-7A8150071CA2}" sibTransId="{CB831556-4E30-4DC0-B93B-98C208D670C9}"/>
    <dgm:cxn modelId="{4959215A-29B2-40BB-A5FE-E80BCDDC4902}" type="presOf" srcId="{0E745F95-6DCC-4BED-B0BA-867196C41887}" destId="{8905937A-5DC1-48C0-95BD-B3FCCE463AC7}" srcOrd="0" destOrd="0" presId="urn:microsoft.com/office/officeart/2005/8/layout/radial1"/>
    <dgm:cxn modelId="{67FAD39D-FCEB-453D-8D4B-397D6CC1B533}" type="presOf" srcId="{B5EF1623-02D5-4336-B26C-080B3CE152C0}" destId="{FD3F8AB9-CEB7-434D-8A16-623991C919E1}" srcOrd="0" destOrd="0" presId="urn:microsoft.com/office/officeart/2005/8/layout/radial1"/>
    <dgm:cxn modelId="{79725EA3-009B-412B-B69C-914C54AB3B77}" type="presOf" srcId="{9903ABF2-75AA-436F-A5E4-1A56D2857BC8}" destId="{2873F63E-AC0C-440D-B952-2F3723BA0D1D}" srcOrd="1" destOrd="0" presId="urn:microsoft.com/office/officeart/2005/8/layout/radial1"/>
    <dgm:cxn modelId="{C1C194AD-CF84-4624-8173-EEF2E46B46CC}" type="presOf" srcId="{134C30D6-36C5-4670-A3EF-8A3CF7D9170C}" destId="{DB046BF9-7485-46E5-BFD9-2D72BC796532}" srcOrd="0" destOrd="0" presId="urn:microsoft.com/office/officeart/2005/8/layout/radial1"/>
    <dgm:cxn modelId="{E37D46B4-C31B-4862-AC34-909344418EDC}" type="presOf" srcId="{2C5CCEC5-B6C7-4CFE-86E0-9653A304449A}" destId="{57D02C1A-4280-4CCD-B807-5322BC3C1574}" srcOrd="1" destOrd="0" presId="urn:microsoft.com/office/officeart/2005/8/layout/radial1"/>
    <dgm:cxn modelId="{2541EEB4-DA06-4AD5-8053-18C647C09E4E}" type="presOf" srcId="{9903ABF2-75AA-436F-A5E4-1A56D2857BC8}" destId="{8A48B73A-9790-470C-AEA0-EA23250B52F7}" srcOrd="0" destOrd="0" presId="urn:microsoft.com/office/officeart/2005/8/layout/radial1"/>
    <dgm:cxn modelId="{9CE10AB9-1A18-461B-8819-1E81DB1B7EFA}" type="presOf" srcId="{175B6AD3-2702-46C4-A06B-A9D2C2F9EB09}" destId="{0B5B5C8A-F54F-4FC5-A502-2BE2678C603F}" srcOrd="0" destOrd="0" presId="urn:microsoft.com/office/officeart/2005/8/layout/radial1"/>
    <dgm:cxn modelId="{F772E4CB-4F34-41BE-A629-D8405AE6BC53}" type="presOf" srcId="{3ED78E35-DF88-4BE4-A989-A1DBE805AE78}" destId="{EE5DF5B6-AA25-4585-8E2D-F5F6CE8D81CC}" srcOrd="0" destOrd="0" presId="urn:microsoft.com/office/officeart/2005/8/layout/radial1"/>
    <dgm:cxn modelId="{7CCF3ED0-517F-4F8B-9DB7-FF93F4D88716}" type="presOf" srcId="{022B245B-3E0B-433B-8CB1-7A8150071CA2}" destId="{500EDCED-93F8-4CD1-B30E-047F1CA6E30A}" srcOrd="1" destOrd="0" presId="urn:microsoft.com/office/officeart/2005/8/layout/radial1"/>
    <dgm:cxn modelId="{8A3433E2-6582-443E-97FF-487725588652}" type="presOf" srcId="{6A779F0B-25F2-4E16-8A49-108663EF4D9A}" destId="{0FEDA0A1-83C7-44C7-9D87-C1155D268BB2}" srcOrd="1" destOrd="0" presId="urn:microsoft.com/office/officeart/2005/8/layout/radial1"/>
    <dgm:cxn modelId="{73CA59E3-FE4B-4249-90CE-0B853D56C8D7}" srcId="{D75BC102-A193-4071-AAF4-B432A0EEC4D7}" destId="{DEF7E638-3D71-48DD-BC39-C163100A6444}" srcOrd="0" destOrd="0" parTransId="{9903ABF2-75AA-436F-A5E4-1A56D2857BC8}" sibTransId="{DF2DD442-6463-4EAE-99D3-7AD46B0BE089}"/>
    <dgm:cxn modelId="{CD3E76E4-5E12-4F18-9720-9A5229D4CCF2}" type="presOf" srcId="{D75BC102-A193-4071-AAF4-B432A0EEC4D7}" destId="{C3C37B1F-835A-4755-A828-A146C4739883}" srcOrd="0" destOrd="0" presId="urn:microsoft.com/office/officeart/2005/8/layout/radial1"/>
    <dgm:cxn modelId="{CC762EE7-9AA1-4E9C-AB78-1A70E185AD5F}" type="presOf" srcId="{0CE72350-8B08-4139-AF57-974E90E8D410}" destId="{AE56C0F5-2634-4EBF-93B3-2E97A90FEDBE}" srcOrd="0" destOrd="0" presId="urn:microsoft.com/office/officeart/2005/8/layout/radial1"/>
    <dgm:cxn modelId="{E0DDE8E9-91BB-470A-886B-0C3C4335C203}" srcId="{3ED78E35-DF88-4BE4-A989-A1DBE805AE78}" destId="{D75BC102-A193-4071-AAF4-B432A0EEC4D7}" srcOrd="0" destOrd="0" parTransId="{C829895B-9C2C-4C5A-8F22-7B0464DB800D}" sibTransId="{3075ED25-E2C5-4EB4-B366-6C5BA915F259}"/>
    <dgm:cxn modelId="{88F931F6-EEB8-4553-BF9D-62E127EE0D6A}" type="presOf" srcId="{134C30D6-36C5-4670-A3EF-8A3CF7D9170C}" destId="{2730A439-5DFB-4E3E-B7DF-D021D7934056}" srcOrd="1" destOrd="0" presId="urn:microsoft.com/office/officeart/2005/8/layout/radial1"/>
    <dgm:cxn modelId="{ED285BFC-69DB-4C7D-9727-5AA6FBB64837}" type="presOf" srcId="{6A779F0B-25F2-4E16-8A49-108663EF4D9A}" destId="{73220CA6-3E68-49EA-B683-37FA23D6943E}" srcOrd="0" destOrd="0" presId="urn:microsoft.com/office/officeart/2005/8/layout/radial1"/>
    <dgm:cxn modelId="{35D3B102-1808-459A-AE88-857C21BFF588}" type="presParOf" srcId="{EE5DF5B6-AA25-4585-8E2D-F5F6CE8D81CC}" destId="{C3C37B1F-835A-4755-A828-A146C4739883}" srcOrd="0" destOrd="0" presId="urn:microsoft.com/office/officeart/2005/8/layout/radial1"/>
    <dgm:cxn modelId="{51FB1B26-9919-418A-89A2-35EDEE678E83}" type="presParOf" srcId="{EE5DF5B6-AA25-4585-8E2D-F5F6CE8D81CC}" destId="{8A48B73A-9790-470C-AEA0-EA23250B52F7}" srcOrd="1" destOrd="0" presId="urn:microsoft.com/office/officeart/2005/8/layout/radial1"/>
    <dgm:cxn modelId="{29EE2AF2-E30C-44CA-A928-5F84E0FD9457}" type="presParOf" srcId="{8A48B73A-9790-470C-AEA0-EA23250B52F7}" destId="{2873F63E-AC0C-440D-B952-2F3723BA0D1D}" srcOrd="0" destOrd="0" presId="urn:microsoft.com/office/officeart/2005/8/layout/radial1"/>
    <dgm:cxn modelId="{4A7CEDED-ADA5-4B50-98F6-5FD392CF7EC2}" type="presParOf" srcId="{EE5DF5B6-AA25-4585-8E2D-F5F6CE8D81CC}" destId="{AB77C24A-5702-4948-96E4-B353A4A0BA7A}" srcOrd="2" destOrd="0" presId="urn:microsoft.com/office/officeart/2005/8/layout/radial1"/>
    <dgm:cxn modelId="{EA5E0C11-6081-463D-A2C5-11EF785E2F5C}" type="presParOf" srcId="{EE5DF5B6-AA25-4585-8E2D-F5F6CE8D81CC}" destId="{73220CA6-3E68-49EA-B683-37FA23D6943E}" srcOrd="3" destOrd="0" presId="urn:microsoft.com/office/officeart/2005/8/layout/radial1"/>
    <dgm:cxn modelId="{D4B06DA9-2C33-4E26-A899-E0A2BCBC365F}" type="presParOf" srcId="{73220CA6-3E68-49EA-B683-37FA23D6943E}" destId="{0FEDA0A1-83C7-44C7-9D87-C1155D268BB2}" srcOrd="0" destOrd="0" presId="urn:microsoft.com/office/officeart/2005/8/layout/radial1"/>
    <dgm:cxn modelId="{A084386D-E0E5-4A48-87C9-DE14D062AF43}" type="presParOf" srcId="{EE5DF5B6-AA25-4585-8E2D-F5F6CE8D81CC}" destId="{0B5B5C8A-F54F-4FC5-A502-2BE2678C603F}" srcOrd="4" destOrd="0" presId="urn:microsoft.com/office/officeart/2005/8/layout/radial1"/>
    <dgm:cxn modelId="{1586C2BA-12D1-4028-834D-82EA9FDABCB4}" type="presParOf" srcId="{EE5DF5B6-AA25-4585-8E2D-F5F6CE8D81CC}" destId="{595D984F-B395-4238-9A72-A0D6969EBA01}" srcOrd="5" destOrd="0" presId="urn:microsoft.com/office/officeart/2005/8/layout/radial1"/>
    <dgm:cxn modelId="{A007A500-4A3B-47FA-A60A-E6BC09DD4801}" type="presParOf" srcId="{595D984F-B395-4238-9A72-A0D6969EBA01}" destId="{121BDBA7-7AD3-483A-BBB8-E5C77112B746}" srcOrd="0" destOrd="0" presId="urn:microsoft.com/office/officeart/2005/8/layout/radial1"/>
    <dgm:cxn modelId="{A8BB8416-3A74-4D3E-A777-C52628484B9E}" type="presParOf" srcId="{EE5DF5B6-AA25-4585-8E2D-F5F6CE8D81CC}" destId="{FD3F8AB9-CEB7-434D-8A16-623991C919E1}" srcOrd="6" destOrd="0" presId="urn:microsoft.com/office/officeart/2005/8/layout/radial1"/>
    <dgm:cxn modelId="{E9BE612A-1008-4CC3-9ACC-868582C04E60}" type="presParOf" srcId="{EE5DF5B6-AA25-4585-8E2D-F5F6CE8D81CC}" destId="{DB046BF9-7485-46E5-BFD9-2D72BC796532}" srcOrd="7" destOrd="0" presId="urn:microsoft.com/office/officeart/2005/8/layout/radial1"/>
    <dgm:cxn modelId="{0988182F-B5F3-4C40-8855-7AA65F24040D}" type="presParOf" srcId="{DB046BF9-7485-46E5-BFD9-2D72BC796532}" destId="{2730A439-5DFB-4E3E-B7DF-D021D7934056}" srcOrd="0" destOrd="0" presId="urn:microsoft.com/office/officeart/2005/8/layout/radial1"/>
    <dgm:cxn modelId="{56EB3FC0-D505-4565-9B70-3E1B91BF7507}" type="presParOf" srcId="{EE5DF5B6-AA25-4585-8E2D-F5F6CE8D81CC}" destId="{8905937A-5DC1-48C0-95BD-B3FCCE463AC7}" srcOrd="8" destOrd="0" presId="urn:microsoft.com/office/officeart/2005/8/layout/radial1"/>
    <dgm:cxn modelId="{1CB8015E-149D-4993-AD48-A025BD95017D}" type="presParOf" srcId="{EE5DF5B6-AA25-4585-8E2D-F5F6CE8D81CC}" destId="{117E02E7-98F4-4AAD-B57F-815955178793}" srcOrd="9" destOrd="0" presId="urn:microsoft.com/office/officeart/2005/8/layout/radial1"/>
    <dgm:cxn modelId="{ACF4241A-EBBB-46DE-B224-D032E237A81C}" type="presParOf" srcId="{117E02E7-98F4-4AAD-B57F-815955178793}" destId="{57D02C1A-4280-4CCD-B807-5322BC3C1574}" srcOrd="0" destOrd="0" presId="urn:microsoft.com/office/officeart/2005/8/layout/radial1"/>
    <dgm:cxn modelId="{66C8D778-4DDB-4611-9C25-DF9DB1B91A7B}" type="presParOf" srcId="{EE5DF5B6-AA25-4585-8E2D-F5F6CE8D81CC}" destId="{7112F899-C34F-49DC-AB19-87508EF69A8C}" srcOrd="10" destOrd="0" presId="urn:microsoft.com/office/officeart/2005/8/layout/radial1"/>
    <dgm:cxn modelId="{30B12980-9252-45B7-9619-B3AB18D14738}" type="presParOf" srcId="{EE5DF5B6-AA25-4585-8E2D-F5F6CE8D81CC}" destId="{F0BD17FB-810E-4C3F-8922-BE8CC3536F07}" srcOrd="11" destOrd="0" presId="urn:microsoft.com/office/officeart/2005/8/layout/radial1"/>
    <dgm:cxn modelId="{CAB744EC-8CA0-4497-ADC8-485039F85360}" type="presParOf" srcId="{F0BD17FB-810E-4C3F-8922-BE8CC3536F07}" destId="{500EDCED-93F8-4CD1-B30E-047F1CA6E30A}" srcOrd="0" destOrd="0" presId="urn:microsoft.com/office/officeart/2005/8/layout/radial1"/>
    <dgm:cxn modelId="{ACC8E0C9-E18C-4CA3-9277-F81E97B32015}" type="presParOf" srcId="{EE5DF5B6-AA25-4585-8E2D-F5F6CE8D81CC}" destId="{AE56C0F5-2634-4EBF-93B3-2E97A90FEDB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78E35-DF88-4BE4-A989-A1DBE805AE78}"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IE"/>
        </a:p>
      </dgm:t>
    </dgm:pt>
    <dgm:pt modelId="{175B6AD3-2702-46C4-A06B-A9D2C2F9EB09}">
      <dgm:prSet phldrT="[Text]" custT="1"/>
      <dgm:spPr/>
      <dgm:t>
        <a:bodyPr/>
        <a:lstStyle/>
        <a:p>
          <a:r>
            <a:rPr lang="en-IE" sz="1600" dirty="0"/>
            <a:t>Engineers - all disciplines </a:t>
          </a:r>
        </a:p>
        <a:p>
          <a:r>
            <a:rPr lang="en-IE" sz="1400" dirty="0"/>
            <a:t>(e.g. Building Services, Electrical, Civil, Env.)</a:t>
          </a:r>
        </a:p>
      </dgm:t>
    </dgm:pt>
    <dgm:pt modelId="{6A779F0B-25F2-4E16-8A49-108663EF4D9A}" type="parTrans" cxnId="{13403E39-4210-4119-9DFD-597433AE48E1}">
      <dgm:prSet/>
      <dgm:spPr/>
      <dgm:t>
        <a:bodyPr/>
        <a:lstStyle/>
        <a:p>
          <a:endParaRPr lang="en-IE" sz="1600"/>
        </a:p>
      </dgm:t>
    </dgm:pt>
    <dgm:pt modelId="{7325BF21-E06E-4EA1-BCB0-7B91D4F38024}" type="sibTrans" cxnId="{13403E39-4210-4119-9DFD-597433AE48E1}">
      <dgm:prSet/>
      <dgm:spPr/>
      <dgm:t>
        <a:bodyPr/>
        <a:lstStyle/>
        <a:p>
          <a:endParaRPr lang="en-IE" sz="1600"/>
        </a:p>
      </dgm:t>
    </dgm:pt>
    <dgm:pt modelId="{B5EF1623-02D5-4336-B26C-080B3CE152C0}">
      <dgm:prSet phldrT="[Text]" custT="1"/>
      <dgm:spPr/>
      <dgm:t>
        <a:bodyPr/>
        <a:lstStyle/>
        <a:p>
          <a:r>
            <a:rPr lang="en-IE" sz="1600" dirty="0"/>
            <a:t>BIM / Digital Construction</a:t>
          </a:r>
        </a:p>
      </dgm:t>
    </dgm:pt>
    <dgm:pt modelId="{BC98079B-C01D-4365-8147-9E4FB1D8541F}" type="parTrans" cxnId="{BC4E2115-9098-49E8-B183-A92B7CF2B187}">
      <dgm:prSet/>
      <dgm:spPr/>
      <dgm:t>
        <a:bodyPr/>
        <a:lstStyle/>
        <a:p>
          <a:endParaRPr lang="en-IE" sz="1600"/>
        </a:p>
      </dgm:t>
    </dgm:pt>
    <dgm:pt modelId="{89F2147A-3A23-4DFA-ADE8-5A8AEEA67FB5}" type="sibTrans" cxnId="{BC4E2115-9098-49E8-B183-A92B7CF2B187}">
      <dgm:prSet/>
      <dgm:spPr/>
      <dgm:t>
        <a:bodyPr/>
        <a:lstStyle/>
        <a:p>
          <a:endParaRPr lang="en-IE" sz="1600"/>
        </a:p>
      </dgm:t>
    </dgm:pt>
    <dgm:pt modelId="{0E745F95-6DCC-4BED-B0BA-867196C41887}">
      <dgm:prSet phldrT="[Text]" custT="1"/>
      <dgm:spPr/>
      <dgm:t>
        <a:bodyPr/>
        <a:lstStyle/>
        <a:p>
          <a:r>
            <a:rPr lang="en-IE" sz="1600" dirty="0"/>
            <a:t>Trades (all)</a:t>
          </a:r>
        </a:p>
      </dgm:t>
    </dgm:pt>
    <dgm:pt modelId="{134C30D6-36C5-4670-A3EF-8A3CF7D9170C}" type="parTrans" cxnId="{AAFDE907-3649-4EC9-AC3A-074EDC05B781}">
      <dgm:prSet/>
      <dgm:spPr/>
      <dgm:t>
        <a:bodyPr/>
        <a:lstStyle/>
        <a:p>
          <a:endParaRPr lang="en-IE" sz="1600"/>
        </a:p>
      </dgm:t>
    </dgm:pt>
    <dgm:pt modelId="{3E68AE70-FF83-426D-BAB4-534BFEF07962}" type="sibTrans" cxnId="{AAFDE907-3649-4EC9-AC3A-074EDC05B781}">
      <dgm:prSet/>
      <dgm:spPr/>
      <dgm:t>
        <a:bodyPr/>
        <a:lstStyle/>
        <a:p>
          <a:endParaRPr lang="en-IE" sz="1600"/>
        </a:p>
      </dgm:t>
    </dgm:pt>
    <dgm:pt modelId="{D75BC102-A193-4071-AAF4-B432A0EEC4D7}">
      <dgm:prSet phldrT="[Text]" custT="1"/>
      <dgm:spPr/>
      <dgm:t>
        <a:bodyPr/>
        <a:lstStyle/>
        <a:p>
          <a:r>
            <a:rPr lang="en-IE" sz="2000" dirty="0"/>
            <a:t>Vacancies / Opportunities</a:t>
          </a:r>
        </a:p>
      </dgm:t>
    </dgm:pt>
    <dgm:pt modelId="{C829895B-9C2C-4C5A-8F22-7B0464DB800D}" type="parTrans" cxnId="{E0DDE8E9-91BB-470A-886B-0C3C4335C203}">
      <dgm:prSet/>
      <dgm:spPr/>
      <dgm:t>
        <a:bodyPr/>
        <a:lstStyle/>
        <a:p>
          <a:endParaRPr lang="en-IE" sz="1600"/>
        </a:p>
      </dgm:t>
    </dgm:pt>
    <dgm:pt modelId="{3075ED25-E2C5-4EB4-B366-6C5BA915F259}" type="sibTrans" cxnId="{E0DDE8E9-91BB-470A-886B-0C3C4335C203}">
      <dgm:prSet/>
      <dgm:spPr/>
      <dgm:t>
        <a:bodyPr/>
        <a:lstStyle/>
        <a:p>
          <a:endParaRPr lang="en-IE" sz="1600"/>
        </a:p>
      </dgm:t>
    </dgm:pt>
    <dgm:pt modelId="{F6582C03-4BBA-48A4-BF66-42E649B68C5C}">
      <dgm:prSet custT="1"/>
      <dgm:spPr/>
      <dgm:t>
        <a:bodyPr/>
        <a:lstStyle/>
        <a:p>
          <a:r>
            <a:rPr lang="en-IE" sz="1600" dirty="0"/>
            <a:t>Cost Management / Quantity Surveyors</a:t>
          </a:r>
        </a:p>
      </dgm:t>
    </dgm:pt>
    <dgm:pt modelId="{2C5CCEC5-B6C7-4CFE-86E0-9653A304449A}" type="parTrans" cxnId="{D9803B4E-E9C4-4DDC-A899-423E3DBCD129}">
      <dgm:prSet/>
      <dgm:spPr/>
      <dgm:t>
        <a:bodyPr/>
        <a:lstStyle/>
        <a:p>
          <a:endParaRPr lang="en-IE" sz="1600"/>
        </a:p>
      </dgm:t>
    </dgm:pt>
    <dgm:pt modelId="{DDF824B2-6FBD-40DC-8B9D-4C1EF553EED2}" type="sibTrans" cxnId="{D9803B4E-E9C4-4DDC-A899-423E3DBCD129}">
      <dgm:prSet/>
      <dgm:spPr/>
      <dgm:t>
        <a:bodyPr/>
        <a:lstStyle/>
        <a:p>
          <a:endParaRPr lang="en-IE" sz="1600"/>
        </a:p>
      </dgm:t>
    </dgm:pt>
    <dgm:pt modelId="{0CE72350-8B08-4139-AF57-974E90E8D410}">
      <dgm:prSet custT="1"/>
      <dgm:spPr/>
      <dgm:t>
        <a:bodyPr/>
        <a:lstStyle/>
        <a:p>
          <a:r>
            <a:rPr lang="en-IE" sz="1600" dirty="0"/>
            <a:t>Construction Managers</a:t>
          </a:r>
        </a:p>
      </dgm:t>
    </dgm:pt>
    <dgm:pt modelId="{022B245B-3E0B-433B-8CB1-7A8150071CA2}" type="parTrans" cxnId="{106B4759-BA99-49A9-A943-F50DD045DC28}">
      <dgm:prSet/>
      <dgm:spPr/>
      <dgm:t>
        <a:bodyPr/>
        <a:lstStyle/>
        <a:p>
          <a:endParaRPr lang="en-IE" sz="1600"/>
        </a:p>
      </dgm:t>
    </dgm:pt>
    <dgm:pt modelId="{CB831556-4E30-4DC0-B93B-98C208D670C9}" type="sibTrans" cxnId="{106B4759-BA99-49A9-A943-F50DD045DC28}">
      <dgm:prSet/>
      <dgm:spPr/>
      <dgm:t>
        <a:bodyPr/>
        <a:lstStyle/>
        <a:p>
          <a:endParaRPr lang="en-IE" sz="1600"/>
        </a:p>
      </dgm:t>
    </dgm:pt>
    <dgm:pt modelId="{EED493DA-0B37-4998-B383-652F0A0913D3}">
      <dgm:prSet custT="1"/>
      <dgm:spPr/>
      <dgm:t>
        <a:bodyPr/>
        <a:lstStyle/>
        <a:p>
          <a:r>
            <a:rPr lang="en-IE" sz="1600" dirty="0"/>
            <a:t>Architects</a:t>
          </a:r>
        </a:p>
      </dgm:t>
    </dgm:pt>
    <dgm:pt modelId="{76125D72-57E6-49B8-B225-D32C89344154}" type="parTrans" cxnId="{B908E7D5-492C-4B79-A5C5-A3330A1B0A84}">
      <dgm:prSet/>
      <dgm:spPr/>
      <dgm:t>
        <a:bodyPr/>
        <a:lstStyle/>
        <a:p>
          <a:endParaRPr lang="en-IE" sz="1600"/>
        </a:p>
      </dgm:t>
    </dgm:pt>
    <dgm:pt modelId="{B8D71E89-4C6C-4895-A42B-FA054DB41FAC}" type="sibTrans" cxnId="{B908E7D5-492C-4B79-A5C5-A3330A1B0A84}">
      <dgm:prSet/>
      <dgm:spPr/>
      <dgm:t>
        <a:bodyPr/>
        <a:lstStyle/>
        <a:p>
          <a:endParaRPr lang="en-IE" sz="1600"/>
        </a:p>
      </dgm:t>
    </dgm:pt>
    <dgm:pt modelId="{924A90E3-2B1C-49F0-9BC8-EC43C55D8948}">
      <dgm:prSet custT="1"/>
      <dgm:spPr/>
      <dgm:t>
        <a:bodyPr/>
        <a:lstStyle/>
        <a:p>
          <a:r>
            <a:rPr lang="en-IE" sz="1600" dirty="0"/>
            <a:t>Future Opportunities</a:t>
          </a:r>
        </a:p>
      </dgm:t>
    </dgm:pt>
    <dgm:pt modelId="{D55936FB-4CDA-40FF-BC4C-105046F0BCE8}" type="parTrans" cxnId="{3A52A1EA-3CE4-4CCD-8641-1AF090E40681}">
      <dgm:prSet/>
      <dgm:spPr/>
      <dgm:t>
        <a:bodyPr/>
        <a:lstStyle/>
        <a:p>
          <a:endParaRPr lang="en-IE" sz="1600"/>
        </a:p>
      </dgm:t>
    </dgm:pt>
    <dgm:pt modelId="{FF608B56-D2BE-409C-A719-E2FF96AE7C86}" type="sibTrans" cxnId="{3A52A1EA-3CE4-4CCD-8641-1AF090E40681}">
      <dgm:prSet/>
      <dgm:spPr/>
      <dgm:t>
        <a:bodyPr/>
        <a:lstStyle/>
        <a:p>
          <a:endParaRPr lang="en-IE" sz="1600"/>
        </a:p>
      </dgm:t>
    </dgm:pt>
    <dgm:pt modelId="{65674353-DD38-4B3B-81A4-15A1A6393E7F}" type="pres">
      <dgm:prSet presAssocID="{3ED78E35-DF88-4BE4-A989-A1DBE805AE78}" presName="cycle" presStyleCnt="0">
        <dgm:presLayoutVars>
          <dgm:chMax val="1"/>
          <dgm:dir/>
          <dgm:animLvl val="ctr"/>
          <dgm:resizeHandles val="exact"/>
        </dgm:presLayoutVars>
      </dgm:prSet>
      <dgm:spPr/>
    </dgm:pt>
    <dgm:pt modelId="{084D2B6F-A566-4979-9852-32CA41CCC047}" type="pres">
      <dgm:prSet presAssocID="{D75BC102-A193-4071-AAF4-B432A0EEC4D7}" presName="centerShape" presStyleLbl="node0" presStyleIdx="0" presStyleCnt="1"/>
      <dgm:spPr/>
    </dgm:pt>
    <dgm:pt modelId="{94537395-D233-4372-954F-AB8311CAFE71}" type="pres">
      <dgm:prSet presAssocID="{BC98079B-C01D-4365-8147-9E4FB1D8541F}" presName="parTrans" presStyleLbl="bgSibTrans2D1" presStyleIdx="0" presStyleCnt="7"/>
      <dgm:spPr/>
    </dgm:pt>
    <dgm:pt modelId="{A1FFD99F-0408-473C-B04A-CE0915CBEE9E}" type="pres">
      <dgm:prSet presAssocID="{B5EF1623-02D5-4336-B26C-080B3CE152C0}" presName="node" presStyleLbl="node1" presStyleIdx="0" presStyleCnt="7">
        <dgm:presLayoutVars>
          <dgm:bulletEnabled val="1"/>
        </dgm:presLayoutVars>
      </dgm:prSet>
      <dgm:spPr/>
    </dgm:pt>
    <dgm:pt modelId="{DD59CEB0-1E1D-4BD2-BD69-002AEE05D4CD}" type="pres">
      <dgm:prSet presAssocID="{76125D72-57E6-49B8-B225-D32C89344154}" presName="parTrans" presStyleLbl="bgSibTrans2D1" presStyleIdx="1" presStyleCnt="7"/>
      <dgm:spPr/>
    </dgm:pt>
    <dgm:pt modelId="{F431858D-383B-4E42-A743-D9069202CD34}" type="pres">
      <dgm:prSet presAssocID="{EED493DA-0B37-4998-B383-652F0A0913D3}" presName="node" presStyleLbl="node1" presStyleIdx="1" presStyleCnt="7" custScaleX="109550" custScaleY="87582">
        <dgm:presLayoutVars>
          <dgm:bulletEnabled val="1"/>
        </dgm:presLayoutVars>
      </dgm:prSet>
      <dgm:spPr/>
    </dgm:pt>
    <dgm:pt modelId="{3EBB5197-E67A-4F55-B17C-0EB5836F57E2}" type="pres">
      <dgm:prSet presAssocID="{6A779F0B-25F2-4E16-8A49-108663EF4D9A}" presName="parTrans" presStyleLbl="bgSibTrans2D1" presStyleIdx="2" presStyleCnt="7"/>
      <dgm:spPr/>
    </dgm:pt>
    <dgm:pt modelId="{732736C5-9533-42CE-B0BC-E0BC95A94EFB}" type="pres">
      <dgm:prSet presAssocID="{175B6AD3-2702-46C4-A06B-A9D2C2F9EB09}" presName="node" presStyleLbl="node1" presStyleIdx="2" presStyleCnt="7" custScaleX="135780" custScaleY="99409" custRadScaleRad="104621" custRadScaleInc="-7523">
        <dgm:presLayoutVars>
          <dgm:bulletEnabled val="1"/>
        </dgm:presLayoutVars>
      </dgm:prSet>
      <dgm:spPr/>
    </dgm:pt>
    <dgm:pt modelId="{782F8EB9-07C5-46B6-8692-17B19931FB7B}" type="pres">
      <dgm:prSet presAssocID="{134C30D6-36C5-4670-A3EF-8A3CF7D9170C}" presName="parTrans" presStyleLbl="bgSibTrans2D1" presStyleIdx="3" presStyleCnt="7"/>
      <dgm:spPr/>
    </dgm:pt>
    <dgm:pt modelId="{8A3C7AF2-8EC1-4114-BA37-162168FC8E6F}" type="pres">
      <dgm:prSet presAssocID="{0E745F95-6DCC-4BED-B0BA-867196C41887}" presName="node" presStyleLbl="node1" presStyleIdx="3" presStyleCnt="7">
        <dgm:presLayoutVars>
          <dgm:bulletEnabled val="1"/>
        </dgm:presLayoutVars>
      </dgm:prSet>
      <dgm:spPr/>
    </dgm:pt>
    <dgm:pt modelId="{6A63C96E-2E5F-4427-8ED0-8FF87474E919}" type="pres">
      <dgm:prSet presAssocID="{2C5CCEC5-B6C7-4CFE-86E0-9653A304449A}" presName="parTrans" presStyleLbl="bgSibTrans2D1" presStyleIdx="4" presStyleCnt="7"/>
      <dgm:spPr/>
    </dgm:pt>
    <dgm:pt modelId="{A460B46E-E677-4D5C-986C-602346FF230C}" type="pres">
      <dgm:prSet presAssocID="{F6582C03-4BBA-48A4-BF66-42E649B68C5C}" presName="node" presStyleLbl="node1" presStyleIdx="4" presStyleCnt="7" custScaleX="124148" custRadScaleRad="102454" custRadScaleInc="11101">
        <dgm:presLayoutVars>
          <dgm:bulletEnabled val="1"/>
        </dgm:presLayoutVars>
      </dgm:prSet>
      <dgm:spPr/>
    </dgm:pt>
    <dgm:pt modelId="{9197FA23-F9D6-4A1A-B148-7603014C7B5F}" type="pres">
      <dgm:prSet presAssocID="{022B245B-3E0B-433B-8CB1-7A8150071CA2}" presName="parTrans" presStyleLbl="bgSibTrans2D1" presStyleIdx="5" presStyleCnt="7"/>
      <dgm:spPr/>
    </dgm:pt>
    <dgm:pt modelId="{9CA60D8F-C752-4D2D-A9AE-417413B342B7}" type="pres">
      <dgm:prSet presAssocID="{0CE72350-8B08-4139-AF57-974E90E8D410}" presName="node" presStyleLbl="node1" presStyleIdx="5" presStyleCnt="7">
        <dgm:presLayoutVars>
          <dgm:bulletEnabled val="1"/>
        </dgm:presLayoutVars>
      </dgm:prSet>
      <dgm:spPr/>
    </dgm:pt>
    <dgm:pt modelId="{EB0D1D27-4F45-4DFE-B0C9-543A89DBAD58}" type="pres">
      <dgm:prSet presAssocID="{D55936FB-4CDA-40FF-BC4C-105046F0BCE8}" presName="parTrans" presStyleLbl="bgSibTrans2D1" presStyleIdx="6" presStyleCnt="7"/>
      <dgm:spPr/>
    </dgm:pt>
    <dgm:pt modelId="{172F470B-DD8B-485E-8A62-CB05261C3611}" type="pres">
      <dgm:prSet presAssocID="{924A90E3-2B1C-49F0-9BC8-EC43C55D8948}" presName="node" presStyleLbl="node1" presStyleIdx="6" presStyleCnt="7">
        <dgm:presLayoutVars>
          <dgm:bulletEnabled val="1"/>
        </dgm:presLayoutVars>
      </dgm:prSet>
      <dgm:spPr/>
    </dgm:pt>
  </dgm:ptLst>
  <dgm:cxnLst>
    <dgm:cxn modelId="{AAFDE907-3649-4EC9-AC3A-074EDC05B781}" srcId="{D75BC102-A193-4071-AAF4-B432A0EEC4D7}" destId="{0E745F95-6DCC-4BED-B0BA-867196C41887}" srcOrd="3" destOrd="0" parTransId="{134C30D6-36C5-4670-A3EF-8A3CF7D9170C}" sibTransId="{3E68AE70-FF83-426D-BAB4-534BFEF07962}"/>
    <dgm:cxn modelId="{6D1F9608-2CDD-4F8D-987F-AA335773ED48}" type="presOf" srcId="{134C30D6-36C5-4670-A3EF-8A3CF7D9170C}" destId="{782F8EB9-07C5-46B6-8692-17B19931FB7B}" srcOrd="0" destOrd="0" presId="urn:microsoft.com/office/officeart/2005/8/layout/radial4"/>
    <dgm:cxn modelId="{BC4E2115-9098-49E8-B183-A92B7CF2B187}" srcId="{D75BC102-A193-4071-AAF4-B432A0EEC4D7}" destId="{B5EF1623-02D5-4336-B26C-080B3CE152C0}" srcOrd="0" destOrd="0" parTransId="{BC98079B-C01D-4365-8147-9E4FB1D8541F}" sibTransId="{89F2147A-3A23-4DFA-ADE8-5A8AEEA67FB5}"/>
    <dgm:cxn modelId="{FDB52031-F9DF-4293-B3D7-5750F89D5467}" type="presOf" srcId="{0CE72350-8B08-4139-AF57-974E90E8D410}" destId="{9CA60D8F-C752-4D2D-A9AE-417413B342B7}" srcOrd="0" destOrd="0" presId="urn:microsoft.com/office/officeart/2005/8/layout/radial4"/>
    <dgm:cxn modelId="{8BA46B35-9847-4E74-A506-C43B3E368F0B}" type="presOf" srcId="{76125D72-57E6-49B8-B225-D32C89344154}" destId="{DD59CEB0-1E1D-4BD2-BD69-002AEE05D4CD}" srcOrd="0" destOrd="0" presId="urn:microsoft.com/office/officeart/2005/8/layout/radial4"/>
    <dgm:cxn modelId="{13403E39-4210-4119-9DFD-597433AE48E1}" srcId="{D75BC102-A193-4071-AAF4-B432A0EEC4D7}" destId="{175B6AD3-2702-46C4-A06B-A9D2C2F9EB09}" srcOrd="2" destOrd="0" parTransId="{6A779F0B-25F2-4E16-8A49-108663EF4D9A}" sibTransId="{7325BF21-E06E-4EA1-BCB0-7B91D4F38024}"/>
    <dgm:cxn modelId="{D9803B4E-E9C4-4DDC-A899-423E3DBCD129}" srcId="{D75BC102-A193-4071-AAF4-B432A0EEC4D7}" destId="{F6582C03-4BBA-48A4-BF66-42E649B68C5C}" srcOrd="4" destOrd="0" parTransId="{2C5CCEC5-B6C7-4CFE-86E0-9653A304449A}" sibTransId="{DDF824B2-6FBD-40DC-8B9D-4C1EF553EED2}"/>
    <dgm:cxn modelId="{E3F97453-1537-4DB4-B2B5-2646695F227D}" type="presOf" srcId="{6A779F0B-25F2-4E16-8A49-108663EF4D9A}" destId="{3EBB5197-E67A-4F55-B17C-0EB5836F57E2}" srcOrd="0" destOrd="0" presId="urn:microsoft.com/office/officeart/2005/8/layout/radial4"/>
    <dgm:cxn modelId="{106B4759-BA99-49A9-A943-F50DD045DC28}" srcId="{D75BC102-A193-4071-AAF4-B432A0EEC4D7}" destId="{0CE72350-8B08-4139-AF57-974E90E8D410}" srcOrd="5" destOrd="0" parTransId="{022B245B-3E0B-433B-8CB1-7A8150071CA2}" sibTransId="{CB831556-4E30-4DC0-B93B-98C208D670C9}"/>
    <dgm:cxn modelId="{02ABCA59-7696-4DAD-AF96-DB49C74591B2}" type="presOf" srcId="{D55936FB-4CDA-40FF-BC4C-105046F0BCE8}" destId="{EB0D1D27-4F45-4DFE-B0C9-543A89DBAD58}" srcOrd="0" destOrd="0" presId="urn:microsoft.com/office/officeart/2005/8/layout/radial4"/>
    <dgm:cxn modelId="{6B4BD95A-3E52-452A-955C-F116D0431AD7}" type="presOf" srcId="{F6582C03-4BBA-48A4-BF66-42E649B68C5C}" destId="{A460B46E-E677-4D5C-986C-602346FF230C}" srcOrd="0" destOrd="0" presId="urn:microsoft.com/office/officeart/2005/8/layout/radial4"/>
    <dgm:cxn modelId="{10A2E98F-7149-40B3-A513-D59D813124A7}" type="presOf" srcId="{924A90E3-2B1C-49F0-9BC8-EC43C55D8948}" destId="{172F470B-DD8B-485E-8A62-CB05261C3611}" srcOrd="0" destOrd="0" presId="urn:microsoft.com/office/officeart/2005/8/layout/radial4"/>
    <dgm:cxn modelId="{BFE58799-116B-43E7-A464-AC9171151641}" type="presOf" srcId="{EED493DA-0B37-4998-B383-652F0A0913D3}" destId="{F431858D-383B-4E42-A743-D9069202CD34}" srcOrd="0" destOrd="0" presId="urn:microsoft.com/office/officeart/2005/8/layout/radial4"/>
    <dgm:cxn modelId="{E5A2F99E-332E-474C-B660-CC552D75EAAE}" type="presOf" srcId="{2C5CCEC5-B6C7-4CFE-86E0-9653A304449A}" destId="{6A63C96E-2E5F-4427-8ED0-8FF87474E919}" srcOrd="0" destOrd="0" presId="urn:microsoft.com/office/officeart/2005/8/layout/radial4"/>
    <dgm:cxn modelId="{2A4F05A0-0C6B-43E6-A298-B29BE6D3AF01}" type="presOf" srcId="{3ED78E35-DF88-4BE4-A989-A1DBE805AE78}" destId="{65674353-DD38-4B3B-81A4-15A1A6393E7F}" srcOrd="0" destOrd="0" presId="urn:microsoft.com/office/officeart/2005/8/layout/radial4"/>
    <dgm:cxn modelId="{C2B544AC-A6D8-4211-9C8E-A68C1C8866BE}" type="presOf" srcId="{D75BC102-A193-4071-AAF4-B432A0EEC4D7}" destId="{084D2B6F-A566-4979-9852-32CA41CCC047}" srcOrd="0" destOrd="0" presId="urn:microsoft.com/office/officeart/2005/8/layout/radial4"/>
    <dgm:cxn modelId="{B908E7D5-492C-4B79-A5C5-A3330A1B0A84}" srcId="{D75BC102-A193-4071-AAF4-B432A0EEC4D7}" destId="{EED493DA-0B37-4998-B383-652F0A0913D3}" srcOrd="1" destOrd="0" parTransId="{76125D72-57E6-49B8-B225-D32C89344154}" sibTransId="{B8D71E89-4C6C-4895-A42B-FA054DB41FAC}"/>
    <dgm:cxn modelId="{46A7F7D8-F553-4DAA-8C46-C6911410D3A6}" type="presOf" srcId="{0E745F95-6DCC-4BED-B0BA-867196C41887}" destId="{8A3C7AF2-8EC1-4114-BA37-162168FC8E6F}" srcOrd="0" destOrd="0" presId="urn:microsoft.com/office/officeart/2005/8/layout/radial4"/>
    <dgm:cxn modelId="{F94CE8DA-127F-4661-8047-62732FCEBD1F}" type="presOf" srcId="{B5EF1623-02D5-4336-B26C-080B3CE152C0}" destId="{A1FFD99F-0408-473C-B04A-CE0915CBEE9E}" srcOrd="0" destOrd="0" presId="urn:microsoft.com/office/officeart/2005/8/layout/radial4"/>
    <dgm:cxn modelId="{CF92AEDD-ADFB-44B8-AA5F-FCD402A0D1FD}" type="presOf" srcId="{022B245B-3E0B-433B-8CB1-7A8150071CA2}" destId="{9197FA23-F9D6-4A1A-B148-7603014C7B5F}" srcOrd="0" destOrd="0" presId="urn:microsoft.com/office/officeart/2005/8/layout/radial4"/>
    <dgm:cxn modelId="{D7FB8FE1-589F-4BBE-9500-CDEFA3ACE47E}" type="presOf" srcId="{175B6AD3-2702-46C4-A06B-A9D2C2F9EB09}" destId="{732736C5-9533-42CE-B0BC-E0BC95A94EFB}" srcOrd="0" destOrd="0" presId="urn:microsoft.com/office/officeart/2005/8/layout/radial4"/>
    <dgm:cxn modelId="{E0DDE8E9-91BB-470A-886B-0C3C4335C203}" srcId="{3ED78E35-DF88-4BE4-A989-A1DBE805AE78}" destId="{D75BC102-A193-4071-AAF4-B432A0EEC4D7}" srcOrd="0" destOrd="0" parTransId="{C829895B-9C2C-4C5A-8F22-7B0464DB800D}" sibTransId="{3075ED25-E2C5-4EB4-B366-6C5BA915F259}"/>
    <dgm:cxn modelId="{3A52A1EA-3CE4-4CCD-8641-1AF090E40681}" srcId="{D75BC102-A193-4071-AAF4-B432A0EEC4D7}" destId="{924A90E3-2B1C-49F0-9BC8-EC43C55D8948}" srcOrd="6" destOrd="0" parTransId="{D55936FB-4CDA-40FF-BC4C-105046F0BCE8}" sibTransId="{FF608B56-D2BE-409C-A719-E2FF96AE7C86}"/>
    <dgm:cxn modelId="{201648FE-AE4A-4914-A7E7-2B56BFD96AB4}" type="presOf" srcId="{BC98079B-C01D-4365-8147-9E4FB1D8541F}" destId="{94537395-D233-4372-954F-AB8311CAFE71}" srcOrd="0" destOrd="0" presId="urn:microsoft.com/office/officeart/2005/8/layout/radial4"/>
    <dgm:cxn modelId="{1D099878-534F-4D99-9DF5-13241FB9BCA1}" type="presParOf" srcId="{65674353-DD38-4B3B-81A4-15A1A6393E7F}" destId="{084D2B6F-A566-4979-9852-32CA41CCC047}" srcOrd="0" destOrd="0" presId="urn:microsoft.com/office/officeart/2005/8/layout/radial4"/>
    <dgm:cxn modelId="{724F049F-79AB-401E-8EB3-2EE53D41CF87}" type="presParOf" srcId="{65674353-DD38-4B3B-81A4-15A1A6393E7F}" destId="{94537395-D233-4372-954F-AB8311CAFE71}" srcOrd="1" destOrd="0" presId="urn:microsoft.com/office/officeart/2005/8/layout/radial4"/>
    <dgm:cxn modelId="{FC9CE268-AB38-4B7D-9C2E-12E64C542126}" type="presParOf" srcId="{65674353-DD38-4B3B-81A4-15A1A6393E7F}" destId="{A1FFD99F-0408-473C-B04A-CE0915CBEE9E}" srcOrd="2" destOrd="0" presId="urn:microsoft.com/office/officeart/2005/8/layout/radial4"/>
    <dgm:cxn modelId="{33DB1DAC-2287-4E3F-BFE1-BC9615ECE9CF}" type="presParOf" srcId="{65674353-DD38-4B3B-81A4-15A1A6393E7F}" destId="{DD59CEB0-1E1D-4BD2-BD69-002AEE05D4CD}" srcOrd="3" destOrd="0" presId="urn:microsoft.com/office/officeart/2005/8/layout/radial4"/>
    <dgm:cxn modelId="{37114EA2-C120-487C-8D20-184B36B9EE82}" type="presParOf" srcId="{65674353-DD38-4B3B-81A4-15A1A6393E7F}" destId="{F431858D-383B-4E42-A743-D9069202CD34}" srcOrd="4" destOrd="0" presId="urn:microsoft.com/office/officeart/2005/8/layout/radial4"/>
    <dgm:cxn modelId="{CD1B3296-E434-4B0C-862F-74A1D4BAF78F}" type="presParOf" srcId="{65674353-DD38-4B3B-81A4-15A1A6393E7F}" destId="{3EBB5197-E67A-4F55-B17C-0EB5836F57E2}" srcOrd="5" destOrd="0" presId="urn:microsoft.com/office/officeart/2005/8/layout/radial4"/>
    <dgm:cxn modelId="{20AF2B9B-28E6-4F6D-B176-227799362E28}" type="presParOf" srcId="{65674353-DD38-4B3B-81A4-15A1A6393E7F}" destId="{732736C5-9533-42CE-B0BC-E0BC95A94EFB}" srcOrd="6" destOrd="0" presId="urn:microsoft.com/office/officeart/2005/8/layout/radial4"/>
    <dgm:cxn modelId="{3B70C610-EB16-4115-B7D2-7DF4D536447C}" type="presParOf" srcId="{65674353-DD38-4B3B-81A4-15A1A6393E7F}" destId="{782F8EB9-07C5-46B6-8692-17B19931FB7B}" srcOrd="7" destOrd="0" presId="urn:microsoft.com/office/officeart/2005/8/layout/radial4"/>
    <dgm:cxn modelId="{9A48881E-2871-462C-8ECE-4BCF7F22F2A0}" type="presParOf" srcId="{65674353-DD38-4B3B-81A4-15A1A6393E7F}" destId="{8A3C7AF2-8EC1-4114-BA37-162168FC8E6F}" srcOrd="8" destOrd="0" presId="urn:microsoft.com/office/officeart/2005/8/layout/radial4"/>
    <dgm:cxn modelId="{CF76F86B-DB00-4505-8872-5A4CBF7F8A0F}" type="presParOf" srcId="{65674353-DD38-4B3B-81A4-15A1A6393E7F}" destId="{6A63C96E-2E5F-4427-8ED0-8FF87474E919}" srcOrd="9" destOrd="0" presId="urn:microsoft.com/office/officeart/2005/8/layout/radial4"/>
    <dgm:cxn modelId="{6F7F957B-61AF-4A5C-9CA2-960E76A771CE}" type="presParOf" srcId="{65674353-DD38-4B3B-81A4-15A1A6393E7F}" destId="{A460B46E-E677-4D5C-986C-602346FF230C}" srcOrd="10" destOrd="0" presId="urn:microsoft.com/office/officeart/2005/8/layout/radial4"/>
    <dgm:cxn modelId="{B947DDC4-B1B6-4924-82CE-6D535D4DDA03}" type="presParOf" srcId="{65674353-DD38-4B3B-81A4-15A1A6393E7F}" destId="{9197FA23-F9D6-4A1A-B148-7603014C7B5F}" srcOrd="11" destOrd="0" presId="urn:microsoft.com/office/officeart/2005/8/layout/radial4"/>
    <dgm:cxn modelId="{15EAAAE7-4F92-4FBB-B179-5449DAE9B247}" type="presParOf" srcId="{65674353-DD38-4B3B-81A4-15A1A6393E7F}" destId="{9CA60D8F-C752-4D2D-A9AE-417413B342B7}" srcOrd="12" destOrd="0" presId="urn:microsoft.com/office/officeart/2005/8/layout/radial4"/>
    <dgm:cxn modelId="{7BA2956F-A80A-4216-A54A-263932228980}" type="presParOf" srcId="{65674353-DD38-4B3B-81A4-15A1A6393E7F}" destId="{EB0D1D27-4F45-4DFE-B0C9-543A89DBAD58}" srcOrd="13" destOrd="0" presId="urn:microsoft.com/office/officeart/2005/8/layout/radial4"/>
    <dgm:cxn modelId="{62A689B1-350D-4B56-8974-C4D911B0A4A2}" type="presParOf" srcId="{65674353-DD38-4B3B-81A4-15A1A6393E7F}" destId="{172F470B-DD8B-485E-8A62-CB05261C3611}"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2853A-8B7E-4B5D-80D8-557C6937425D}" type="doc">
      <dgm:prSet loTypeId="urn:microsoft.com/office/officeart/2005/8/layout/process1" loCatId="process" qsTypeId="urn:microsoft.com/office/officeart/2005/8/quickstyle/simple1" qsCatId="simple" csTypeId="urn:microsoft.com/office/officeart/2005/8/colors/colorful5" csCatId="colorful" phldr="1"/>
      <dgm:spPr/>
    </dgm:pt>
    <dgm:pt modelId="{3A4A7146-4150-4E40-A2D3-6B64FEC1A619}">
      <dgm:prSet phldrT="[Text]"/>
      <dgm:spPr/>
      <dgm:t>
        <a:bodyPr/>
        <a:lstStyle/>
        <a:p>
          <a:r>
            <a:rPr lang="en-IE" dirty="0"/>
            <a:t>Design</a:t>
          </a:r>
        </a:p>
      </dgm:t>
    </dgm:pt>
    <dgm:pt modelId="{8FEC200E-2F2F-4777-BD42-1BDAA23037FD}" type="parTrans" cxnId="{4C40EC9A-2432-44BA-97F5-44298F115660}">
      <dgm:prSet/>
      <dgm:spPr/>
      <dgm:t>
        <a:bodyPr/>
        <a:lstStyle/>
        <a:p>
          <a:endParaRPr lang="en-IE"/>
        </a:p>
      </dgm:t>
    </dgm:pt>
    <dgm:pt modelId="{64CB0661-542C-4700-889C-4B367285A192}" type="sibTrans" cxnId="{4C40EC9A-2432-44BA-97F5-44298F115660}">
      <dgm:prSet/>
      <dgm:spPr/>
      <dgm:t>
        <a:bodyPr/>
        <a:lstStyle/>
        <a:p>
          <a:endParaRPr lang="en-IE" dirty="0"/>
        </a:p>
      </dgm:t>
    </dgm:pt>
    <dgm:pt modelId="{9D81C94D-7A39-4C99-B4A1-CA1DDD83FDB8}">
      <dgm:prSet phldrT="[Text]"/>
      <dgm:spPr/>
      <dgm:t>
        <a:bodyPr/>
        <a:lstStyle/>
        <a:p>
          <a:r>
            <a:rPr lang="en-IE" dirty="0"/>
            <a:t>Construct</a:t>
          </a:r>
        </a:p>
      </dgm:t>
    </dgm:pt>
    <dgm:pt modelId="{16FE2DC0-A1CD-436A-BE86-C4A0EA4CE184}" type="parTrans" cxnId="{BDE73477-A244-4E0C-933A-B980C2F2A9F5}">
      <dgm:prSet/>
      <dgm:spPr/>
      <dgm:t>
        <a:bodyPr/>
        <a:lstStyle/>
        <a:p>
          <a:endParaRPr lang="en-IE"/>
        </a:p>
      </dgm:t>
    </dgm:pt>
    <dgm:pt modelId="{91D5CEE2-4584-4C80-9CDA-D4014EE81D65}" type="sibTrans" cxnId="{BDE73477-A244-4E0C-933A-B980C2F2A9F5}">
      <dgm:prSet/>
      <dgm:spPr/>
      <dgm:t>
        <a:bodyPr/>
        <a:lstStyle/>
        <a:p>
          <a:endParaRPr lang="en-IE" dirty="0"/>
        </a:p>
      </dgm:t>
    </dgm:pt>
    <dgm:pt modelId="{A049C76B-A2A9-4818-A6A3-AAE6AA18937E}">
      <dgm:prSet phldrT="[Text]"/>
      <dgm:spPr/>
      <dgm:t>
        <a:bodyPr/>
        <a:lstStyle/>
        <a:p>
          <a:r>
            <a:rPr lang="en-IE" dirty="0"/>
            <a:t>Manage</a:t>
          </a:r>
        </a:p>
      </dgm:t>
    </dgm:pt>
    <dgm:pt modelId="{8C8F812E-9663-4192-A2D2-E2434CD90EB9}" type="parTrans" cxnId="{440E565F-4D45-4B14-83CE-5D786F55D7A4}">
      <dgm:prSet/>
      <dgm:spPr/>
      <dgm:t>
        <a:bodyPr/>
        <a:lstStyle/>
        <a:p>
          <a:endParaRPr lang="en-IE"/>
        </a:p>
      </dgm:t>
    </dgm:pt>
    <dgm:pt modelId="{76365549-AEFA-49D5-94CC-89FBAB67D548}" type="sibTrans" cxnId="{440E565F-4D45-4B14-83CE-5D786F55D7A4}">
      <dgm:prSet/>
      <dgm:spPr/>
      <dgm:t>
        <a:bodyPr/>
        <a:lstStyle/>
        <a:p>
          <a:endParaRPr lang="en-IE"/>
        </a:p>
      </dgm:t>
    </dgm:pt>
    <dgm:pt modelId="{82D6ED47-4E29-48ED-99AE-BF2252F4CD19}" type="pres">
      <dgm:prSet presAssocID="{5952853A-8B7E-4B5D-80D8-557C6937425D}" presName="Name0" presStyleCnt="0">
        <dgm:presLayoutVars>
          <dgm:dir/>
          <dgm:resizeHandles val="exact"/>
        </dgm:presLayoutVars>
      </dgm:prSet>
      <dgm:spPr/>
    </dgm:pt>
    <dgm:pt modelId="{A66125C2-A8FB-42E9-A21E-37E57399590E}" type="pres">
      <dgm:prSet presAssocID="{3A4A7146-4150-4E40-A2D3-6B64FEC1A619}" presName="node" presStyleLbl="node1" presStyleIdx="0" presStyleCnt="3">
        <dgm:presLayoutVars>
          <dgm:bulletEnabled val="1"/>
        </dgm:presLayoutVars>
      </dgm:prSet>
      <dgm:spPr/>
    </dgm:pt>
    <dgm:pt modelId="{7F0BA375-936F-4114-B76B-C7188C8677B8}" type="pres">
      <dgm:prSet presAssocID="{64CB0661-542C-4700-889C-4B367285A192}" presName="sibTrans" presStyleLbl="sibTrans2D1" presStyleIdx="0" presStyleCnt="2"/>
      <dgm:spPr/>
    </dgm:pt>
    <dgm:pt modelId="{D9037A5A-EDD9-4DC8-81B0-0530411C9EBC}" type="pres">
      <dgm:prSet presAssocID="{64CB0661-542C-4700-889C-4B367285A192}" presName="connectorText" presStyleLbl="sibTrans2D1" presStyleIdx="0" presStyleCnt="2"/>
      <dgm:spPr/>
    </dgm:pt>
    <dgm:pt modelId="{0090BD2E-5B9D-4E47-A485-8DD4FEE16260}" type="pres">
      <dgm:prSet presAssocID="{9D81C94D-7A39-4C99-B4A1-CA1DDD83FDB8}" presName="node" presStyleLbl="node1" presStyleIdx="1" presStyleCnt="3">
        <dgm:presLayoutVars>
          <dgm:bulletEnabled val="1"/>
        </dgm:presLayoutVars>
      </dgm:prSet>
      <dgm:spPr/>
    </dgm:pt>
    <dgm:pt modelId="{DE88DD5C-737A-43CB-9A15-174A6F3351E4}" type="pres">
      <dgm:prSet presAssocID="{91D5CEE2-4584-4C80-9CDA-D4014EE81D65}" presName="sibTrans" presStyleLbl="sibTrans2D1" presStyleIdx="1" presStyleCnt="2"/>
      <dgm:spPr/>
    </dgm:pt>
    <dgm:pt modelId="{547706C4-3C4F-4914-BCCD-5F0F7BD3D275}" type="pres">
      <dgm:prSet presAssocID="{91D5CEE2-4584-4C80-9CDA-D4014EE81D65}" presName="connectorText" presStyleLbl="sibTrans2D1" presStyleIdx="1" presStyleCnt="2"/>
      <dgm:spPr/>
    </dgm:pt>
    <dgm:pt modelId="{F698A329-1A6A-4018-B6AC-86147428A0AD}" type="pres">
      <dgm:prSet presAssocID="{A049C76B-A2A9-4818-A6A3-AAE6AA18937E}" presName="node" presStyleLbl="node1" presStyleIdx="2" presStyleCnt="3">
        <dgm:presLayoutVars>
          <dgm:bulletEnabled val="1"/>
        </dgm:presLayoutVars>
      </dgm:prSet>
      <dgm:spPr/>
    </dgm:pt>
  </dgm:ptLst>
  <dgm:cxnLst>
    <dgm:cxn modelId="{D4EC7A10-669F-443A-83AB-EF0236AA6869}" type="presOf" srcId="{64CB0661-542C-4700-889C-4B367285A192}" destId="{D9037A5A-EDD9-4DC8-81B0-0530411C9EBC}" srcOrd="1" destOrd="0" presId="urn:microsoft.com/office/officeart/2005/8/layout/process1"/>
    <dgm:cxn modelId="{4E727F15-EB7F-44A3-8B6B-F5D69F944A7E}" type="presOf" srcId="{91D5CEE2-4584-4C80-9CDA-D4014EE81D65}" destId="{DE88DD5C-737A-43CB-9A15-174A6F3351E4}" srcOrd="0" destOrd="0" presId="urn:microsoft.com/office/officeart/2005/8/layout/process1"/>
    <dgm:cxn modelId="{453ABF38-FDF1-439F-9CE2-35BC8F3C8B5C}" type="presOf" srcId="{64CB0661-542C-4700-889C-4B367285A192}" destId="{7F0BA375-936F-4114-B76B-C7188C8677B8}" srcOrd="0" destOrd="0" presId="urn:microsoft.com/office/officeart/2005/8/layout/process1"/>
    <dgm:cxn modelId="{440E565F-4D45-4B14-83CE-5D786F55D7A4}" srcId="{5952853A-8B7E-4B5D-80D8-557C6937425D}" destId="{A049C76B-A2A9-4818-A6A3-AAE6AA18937E}" srcOrd="2" destOrd="0" parTransId="{8C8F812E-9663-4192-A2D2-E2434CD90EB9}" sibTransId="{76365549-AEFA-49D5-94CC-89FBAB67D548}"/>
    <dgm:cxn modelId="{866AEF4B-B56B-4163-812C-70967AE07B10}" type="presOf" srcId="{9D81C94D-7A39-4C99-B4A1-CA1DDD83FDB8}" destId="{0090BD2E-5B9D-4E47-A485-8DD4FEE16260}" srcOrd="0" destOrd="0" presId="urn:microsoft.com/office/officeart/2005/8/layout/process1"/>
    <dgm:cxn modelId="{BDE73477-A244-4E0C-933A-B980C2F2A9F5}" srcId="{5952853A-8B7E-4B5D-80D8-557C6937425D}" destId="{9D81C94D-7A39-4C99-B4A1-CA1DDD83FDB8}" srcOrd="1" destOrd="0" parTransId="{16FE2DC0-A1CD-436A-BE86-C4A0EA4CE184}" sibTransId="{91D5CEE2-4584-4C80-9CDA-D4014EE81D65}"/>
    <dgm:cxn modelId="{4C40EC9A-2432-44BA-97F5-44298F115660}" srcId="{5952853A-8B7E-4B5D-80D8-557C6937425D}" destId="{3A4A7146-4150-4E40-A2D3-6B64FEC1A619}" srcOrd="0" destOrd="0" parTransId="{8FEC200E-2F2F-4777-BD42-1BDAA23037FD}" sibTransId="{64CB0661-542C-4700-889C-4B367285A192}"/>
    <dgm:cxn modelId="{9FEE1CB7-1346-4969-ADC1-54AE394FDAD8}" type="presOf" srcId="{3A4A7146-4150-4E40-A2D3-6B64FEC1A619}" destId="{A66125C2-A8FB-42E9-A21E-37E57399590E}" srcOrd="0" destOrd="0" presId="urn:microsoft.com/office/officeart/2005/8/layout/process1"/>
    <dgm:cxn modelId="{725024BB-2711-422C-A0B5-554E82FD5E76}" type="presOf" srcId="{A049C76B-A2A9-4818-A6A3-AAE6AA18937E}" destId="{F698A329-1A6A-4018-B6AC-86147428A0AD}" srcOrd="0" destOrd="0" presId="urn:microsoft.com/office/officeart/2005/8/layout/process1"/>
    <dgm:cxn modelId="{02C4ADC9-061D-4D53-8A33-17BEBE41287C}" type="presOf" srcId="{91D5CEE2-4584-4C80-9CDA-D4014EE81D65}" destId="{547706C4-3C4F-4914-BCCD-5F0F7BD3D275}" srcOrd="1" destOrd="0" presId="urn:microsoft.com/office/officeart/2005/8/layout/process1"/>
    <dgm:cxn modelId="{C225E3FA-5A76-4C23-A0F1-A83597B0726A}" type="presOf" srcId="{5952853A-8B7E-4B5D-80D8-557C6937425D}" destId="{82D6ED47-4E29-48ED-99AE-BF2252F4CD19}" srcOrd="0" destOrd="0" presId="urn:microsoft.com/office/officeart/2005/8/layout/process1"/>
    <dgm:cxn modelId="{3242067A-ADEC-4868-B463-DBDA4D25AD66}" type="presParOf" srcId="{82D6ED47-4E29-48ED-99AE-BF2252F4CD19}" destId="{A66125C2-A8FB-42E9-A21E-37E57399590E}" srcOrd="0" destOrd="0" presId="urn:microsoft.com/office/officeart/2005/8/layout/process1"/>
    <dgm:cxn modelId="{D17BFC35-4523-447D-88EB-562C97AC677E}" type="presParOf" srcId="{82D6ED47-4E29-48ED-99AE-BF2252F4CD19}" destId="{7F0BA375-936F-4114-B76B-C7188C8677B8}" srcOrd="1" destOrd="0" presId="urn:microsoft.com/office/officeart/2005/8/layout/process1"/>
    <dgm:cxn modelId="{B05A9A9B-F793-4BF4-9B93-77FF119D2832}" type="presParOf" srcId="{7F0BA375-936F-4114-B76B-C7188C8677B8}" destId="{D9037A5A-EDD9-4DC8-81B0-0530411C9EBC}" srcOrd="0" destOrd="0" presId="urn:microsoft.com/office/officeart/2005/8/layout/process1"/>
    <dgm:cxn modelId="{E554EFC1-7C0A-4A72-AEF1-4BCBD3DF78BB}" type="presParOf" srcId="{82D6ED47-4E29-48ED-99AE-BF2252F4CD19}" destId="{0090BD2E-5B9D-4E47-A485-8DD4FEE16260}" srcOrd="2" destOrd="0" presId="urn:microsoft.com/office/officeart/2005/8/layout/process1"/>
    <dgm:cxn modelId="{E9FE6644-70A5-4836-9B0B-2B326D8B2C0A}" type="presParOf" srcId="{82D6ED47-4E29-48ED-99AE-BF2252F4CD19}" destId="{DE88DD5C-737A-43CB-9A15-174A6F3351E4}" srcOrd="3" destOrd="0" presId="urn:microsoft.com/office/officeart/2005/8/layout/process1"/>
    <dgm:cxn modelId="{AF1AF292-0FD3-4180-A508-95D33B254EE1}" type="presParOf" srcId="{DE88DD5C-737A-43CB-9A15-174A6F3351E4}" destId="{547706C4-3C4F-4914-BCCD-5F0F7BD3D275}" srcOrd="0" destOrd="0" presId="urn:microsoft.com/office/officeart/2005/8/layout/process1"/>
    <dgm:cxn modelId="{9273F4AB-59D1-4250-8B86-4A28AE77D5FA}" type="presParOf" srcId="{82D6ED47-4E29-48ED-99AE-BF2252F4CD19}" destId="{F698A329-1A6A-4018-B6AC-86147428A0AD}"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37B1F-835A-4755-A828-A146C4739883}">
      <dsp:nvSpPr>
        <dsp:cNvPr id="0" name=""/>
        <dsp:cNvSpPr/>
      </dsp:nvSpPr>
      <dsp:spPr>
        <a:xfrm>
          <a:off x="4239554" y="2224992"/>
          <a:ext cx="1706629" cy="17066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Construction Industry</a:t>
          </a:r>
        </a:p>
        <a:p>
          <a:pPr marL="0" lvl="0" indent="0" algn="ctr" defTabSz="711200">
            <a:lnSpc>
              <a:spcPct val="90000"/>
            </a:lnSpc>
            <a:spcBef>
              <a:spcPct val="0"/>
            </a:spcBef>
            <a:spcAft>
              <a:spcPct val="35000"/>
            </a:spcAft>
            <a:buNone/>
          </a:pPr>
          <a:r>
            <a:rPr lang="en-IE" sz="1600" b="1" kern="1200" dirty="0"/>
            <a:t>Value of circa €30bn</a:t>
          </a:r>
        </a:p>
      </dsp:txBody>
      <dsp:txXfrm>
        <a:off x="4489484" y="2474922"/>
        <a:ext cx="1206769" cy="1206769"/>
      </dsp:txXfrm>
    </dsp:sp>
    <dsp:sp modelId="{8A48B73A-9790-470C-AEA0-EA23250B52F7}">
      <dsp:nvSpPr>
        <dsp:cNvPr id="0" name=""/>
        <dsp:cNvSpPr/>
      </dsp:nvSpPr>
      <dsp:spPr>
        <a:xfrm rot="16200000">
          <a:off x="4835532" y="1952526"/>
          <a:ext cx="514673" cy="30259"/>
        </a:xfrm>
        <a:custGeom>
          <a:avLst/>
          <a:gdLst/>
          <a:ahLst/>
          <a:cxnLst/>
          <a:rect l="0" t="0" r="0" b="0"/>
          <a:pathLst>
            <a:path>
              <a:moveTo>
                <a:pt x="0" y="15129"/>
              </a:moveTo>
              <a:lnTo>
                <a:pt x="514673"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b="1" kern="1200" dirty="0"/>
        </a:p>
      </dsp:txBody>
      <dsp:txXfrm>
        <a:off x="5080002" y="1954789"/>
        <a:ext cx="25733" cy="25733"/>
      </dsp:txXfrm>
    </dsp:sp>
    <dsp:sp modelId="{AB77C24A-5702-4948-96E4-B353A4A0BA7A}">
      <dsp:nvSpPr>
        <dsp:cNvPr id="0" name=""/>
        <dsp:cNvSpPr/>
      </dsp:nvSpPr>
      <dsp:spPr>
        <a:xfrm>
          <a:off x="4239554" y="3689"/>
          <a:ext cx="1706629" cy="1706629"/>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National Development Plan: €165bn (2021-2030)</a:t>
          </a:r>
        </a:p>
      </dsp:txBody>
      <dsp:txXfrm>
        <a:off x="4489484" y="253619"/>
        <a:ext cx="1206769" cy="1206769"/>
      </dsp:txXfrm>
    </dsp:sp>
    <dsp:sp modelId="{73220CA6-3E68-49EA-B683-37FA23D6943E}">
      <dsp:nvSpPr>
        <dsp:cNvPr id="0" name=""/>
        <dsp:cNvSpPr/>
      </dsp:nvSpPr>
      <dsp:spPr>
        <a:xfrm rot="1474506">
          <a:off x="5832698" y="3584214"/>
          <a:ext cx="799044" cy="30259"/>
        </a:xfrm>
        <a:custGeom>
          <a:avLst/>
          <a:gdLst/>
          <a:ahLst/>
          <a:cxnLst/>
          <a:rect l="0" t="0" r="0" b="0"/>
          <a:pathLst>
            <a:path>
              <a:moveTo>
                <a:pt x="0" y="15129"/>
              </a:moveTo>
              <a:lnTo>
                <a:pt x="799044"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a:off x="6212244" y="3579368"/>
        <a:ext cx="39952" cy="39952"/>
      </dsp:txXfrm>
    </dsp:sp>
    <dsp:sp modelId="{0B5B5C8A-F54F-4FC5-A502-2BE2678C603F}">
      <dsp:nvSpPr>
        <dsp:cNvPr id="0" name=""/>
        <dsp:cNvSpPr/>
      </dsp:nvSpPr>
      <dsp:spPr>
        <a:xfrm>
          <a:off x="6518257" y="3267066"/>
          <a:ext cx="1706629" cy="1706629"/>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rgbClr val="002060"/>
              </a:solidFill>
            </a:rPr>
            <a:t>160,000 + Employees </a:t>
          </a:r>
        </a:p>
        <a:p>
          <a:pPr marL="0" lvl="0" indent="0" algn="ctr" defTabSz="711200">
            <a:lnSpc>
              <a:spcPct val="90000"/>
            </a:lnSpc>
            <a:spcBef>
              <a:spcPct val="0"/>
            </a:spcBef>
            <a:spcAft>
              <a:spcPct val="35000"/>
            </a:spcAft>
            <a:buNone/>
          </a:pPr>
          <a:r>
            <a:rPr lang="en-IE" sz="1600" b="1" kern="1200" dirty="0">
              <a:solidFill>
                <a:srgbClr val="002060"/>
              </a:solidFill>
            </a:rPr>
            <a:t>5.7% of Workforce</a:t>
          </a:r>
        </a:p>
      </dsp:txBody>
      <dsp:txXfrm>
        <a:off x="6768187" y="3516996"/>
        <a:ext cx="1206769" cy="1206769"/>
      </dsp:txXfrm>
    </dsp:sp>
    <dsp:sp modelId="{595D984F-B395-4238-9A72-A0D6969EBA01}">
      <dsp:nvSpPr>
        <dsp:cNvPr id="0" name=""/>
        <dsp:cNvSpPr/>
      </dsp:nvSpPr>
      <dsp:spPr>
        <a:xfrm rot="9094500">
          <a:off x="3676758" y="3637957"/>
          <a:ext cx="708370" cy="30259"/>
        </a:xfrm>
        <a:custGeom>
          <a:avLst/>
          <a:gdLst/>
          <a:ahLst/>
          <a:cxnLst/>
          <a:rect l="0" t="0" r="0" b="0"/>
          <a:pathLst>
            <a:path>
              <a:moveTo>
                <a:pt x="0" y="15129"/>
              </a:moveTo>
              <a:lnTo>
                <a:pt x="708370"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rot="10800000">
        <a:off x="4013234" y="3635378"/>
        <a:ext cx="35418" cy="35418"/>
      </dsp:txXfrm>
    </dsp:sp>
    <dsp:sp modelId="{FD3F8AB9-CEB7-434D-8A16-623991C919E1}">
      <dsp:nvSpPr>
        <dsp:cNvPr id="0" name=""/>
        <dsp:cNvSpPr/>
      </dsp:nvSpPr>
      <dsp:spPr>
        <a:xfrm>
          <a:off x="2115703" y="3374552"/>
          <a:ext cx="1706629" cy="1706629"/>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150,000 additional workers  needed by 2030</a:t>
          </a:r>
        </a:p>
      </dsp:txBody>
      <dsp:txXfrm>
        <a:off x="2365633" y="3624482"/>
        <a:ext cx="1206769" cy="1206769"/>
      </dsp:txXfrm>
    </dsp:sp>
    <dsp:sp modelId="{DB046BF9-7485-46E5-BFD9-2D72BC796532}">
      <dsp:nvSpPr>
        <dsp:cNvPr id="0" name=""/>
        <dsp:cNvSpPr/>
      </dsp:nvSpPr>
      <dsp:spPr>
        <a:xfrm rot="19941444">
          <a:off x="5804919" y="2488969"/>
          <a:ext cx="768645" cy="30259"/>
        </a:xfrm>
        <a:custGeom>
          <a:avLst/>
          <a:gdLst/>
          <a:ahLst/>
          <a:cxnLst/>
          <a:rect l="0" t="0" r="0" b="0"/>
          <a:pathLst>
            <a:path>
              <a:moveTo>
                <a:pt x="0" y="15129"/>
              </a:moveTo>
              <a:lnTo>
                <a:pt x="768645"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a:off x="6170025" y="2484883"/>
        <a:ext cx="38432" cy="38432"/>
      </dsp:txXfrm>
    </dsp:sp>
    <dsp:sp modelId="{8905937A-5DC1-48C0-95BD-B3FCCE463AC7}">
      <dsp:nvSpPr>
        <dsp:cNvPr id="0" name=""/>
        <dsp:cNvSpPr/>
      </dsp:nvSpPr>
      <dsp:spPr>
        <a:xfrm>
          <a:off x="6418061" y="1001328"/>
          <a:ext cx="1853860" cy="17949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t>Housing For All</a:t>
          </a:r>
        </a:p>
        <a:p>
          <a:pPr marL="0" lvl="0" indent="0" algn="ctr" defTabSz="711200">
            <a:lnSpc>
              <a:spcPct val="90000"/>
            </a:lnSpc>
            <a:spcBef>
              <a:spcPct val="0"/>
            </a:spcBef>
            <a:spcAft>
              <a:spcPct val="35000"/>
            </a:spcAft>
            <a:buNone/>
          </a:pPr>
          <a:r>
            <a:rPr lang="en-US" sz="1600" b="1" i="0" kern="1200" dirty="0"/>
            <a:t>33,000 new homes each year </a:t>
          </a:r>
        </a:p>
        <a:p>
          <a:pPr marL="0" lvl="0" indent="0" algn="ctr" defTabSz="711200">
            <a:lnSpc>
              <a:spcPct val="90000"/>
            </a:lnSpc>
            <a:spcBef>
              <a:spcPct val="0"/>
            </a:spcBef>
            <a:spcAft>
              <a:spcPct val="35000"/>
            </a:spcAft>
            <a:buNone/>
          </a:pPr>
          <a:r>
            <a:rPr lang="en-US" sz="1600" b="1" i="0" kern="1200" dirty="0"/>
            <a:t>2021 - 2030.</a:t>
          </a:r>
          <a:endParaRPr lang="en-IE" sz="1600" b="1" kern="1200" dirty="0"/>
        </a:p>
      </dsp:txBody>
      <dsp:txXfrm>
        <a:off x="6689553" y="1264189"/>
        <a:ext cx="1310876" cy="1269208"/>
      </dsp:txXfrm>
    </dsp:sp>
    <dsp:sp modelId="{117E02E7-98F4-4AAD-B57F-815955178793}">
      <dsp:nvSpPr>
        <dsp:cNvPr id="0" name=""/>
        <dsp:cNvSpPr/>
      </dsp:nvSpPr>
      <dsp:spPr>
        <a:xfrm rot="5408478">
          <a:off x="4877229" y="4129500"/>
          <a:ext cx="426020" cy="30259"/>
        </a:xfrm>
        <a:custGeom>
          <a:avLst/>
          <a:gdLst/>
          <a:ahLst/>
          <a:cxnLst/>
          <a:rect l="0" t="0" r="0" b="0"/>
          <a:pathLst>
            <a:path>
              <a:moveTo>
                <a:pt x="0" y="15129"/>
              </a:moveTo>
              <a:lnTo>
                <a:pt x="426020"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rot="10800000">
        <a:off x="5079589" y="4133979"/>
        <a:ext cx="21301" cy="21301"/>
      </dsp:txXfrm>
    </dsp:sp>
    <dsp:sp modelId="{7112F899-C34F-49DC-AB19-87508EF69A8C}">
      <dsp:nvSpPr>
        <dsp:cNvPr id="0" name=""/>
        <dsp:cNvSpPr/>
      </dsp:nvSpPr>
      <dsp:spPr>
        <a:xfrm>
          <a:off x="4234295" y="4357637"/>
          <a:ext cx="1706629" cy="1706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dirty="0"/>
            <a:t>12,000 retire annually</a:t>
          </a:r>
        </a:p>
      </dsp:txBody>
      <dsp:txXfrm>
        <a:off x="4484225" y="4607567"/>
        <a:ext cx="1206769" cy="1206769"/>
      </dsp:txXfrm>
    </dsp:sp>
    <dsp:sp modelId="{F0BD17FB-810E-4C3F-8922-BE8CC3536F07}">
      <dsp:nvSpPr>
        <dsp:cNvPr id="0" name=""/>
        <dsp:cNvSpPr/>
      </dsp:nvSpPr>
      <dsp:spPr>
        <a:xfrm rot="12600000">
          <a:off x="3897028" y="2514108"/>
          <a:ext cx="489648" cy="30259"/>
        </a:xfrm>
        <a:custGeom>
          <a:avLst/>
          <a:gdLst/>
          <a:ahLst/>
          <a:cxnLst/>
          <a:rect l="0" t="0" r="0" b="0"/>
          <a:pathLst>
            <a:path>
              <a:moveTo>
                <a:pt x="0" y="15129"/>
              </a:moveTo>
              <a:lnTo>
                <a:pt x="489648" y="151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IE" sz="1600" b="1" kern="1200" dirty="0"/>
        </a:p>
      </dsp:txBody>
      <dsp:txXfrm rot="10800000">
        <a:off x="4129611" y="2516996"/>
        <a:ext cx="24482" cy="24482"/>
      </dsp:txXfrm>
    </dsp:sp>
    <dsp:sp modelId="{AE56C0F5-2634-4EBF-93B3-2E97A90FEDBE}">
      <dsp:nvSpPr>
        <dsp:cNvPr id="0" name=""/>
        <dsp:cNvSpPr/>
      </dsp:nvSpPr>
      <dsp:spPr>
        <a:xfrm>
          <a:off x="2281981" y="1114341"/>
          <a:ext cx="1774366" cy="1706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IE" sz="1600" b="1" i="0" kern="1200" dirty="0"/>
            <a:t>National Retrofitting Scheme</a:t>
          </a:r>
        </a:p>
        <a:p>
          <a:pPr marL="0" lvl="0" indent="0" algn="ctr" defTabSz="711200">
            <a:lnSpc>
              <a:spcPct val="100000"/>
            </a:lnSpc>
            <a:spcBef>
              <a:spcPct val="0"/>
            </a:spcBef>
            <a:spcAft>
              <a:spcPts val="0"/>
            </a:spcAft>
            <a:buNone/>
          </a:pPr>
          <a:r>
            <a:rPr lang="en-IE" sz="1600" b="1" i="0" kern="1200" dirty="0"/>
            <a:t>500,000 homes by 2030</a:t>
          </a:r>
          <a:r>
            <a:rPr lang="en-IE" sz="1600" b="1" kern="1200" dirty="0"/>
            <a:t> </a:t>
          </a:r>
        </a:p>
      </dsp:txBody>
      <dsp:txXfrm>
        <a:off x="2541831" y="1364271"/>
        <a:ext cx="1254666" cy="12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D2B6F-A566-4979-9852-32CA41CCC047}">
      <dsp:nvSpPr>
        <dsp:cNvPr id="0" name=""/>
        <dsp:cNvSpPr/>
      </dsp:nvSpPr>
      <dsp:spPr>
        <a:xfrm>
          <a:off x="3499392" y="3114877"/>
          <a:ext cx="2152290" cy="215229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a:t>Vacancies / Opportunities</a:t>
          </a:r>
        </a:p>
      </dsp:txBody>
      <dsp:txXfrm>
        <a:off x="3814588" y="3430073"/>
        <a:ext cx="1521898" cy="1521898"/>
      </dsp:txXfrm>
    </dsp:sp>
    <dsp:sp modelId="{94537395-D233-4372-954F-AB8311CAFE71}">
      <dsp:nvSpPr>
        <dsp:cNvPr id="0" name=""/>
        <dsp:cNvSpPr/>
      </dsp:nvSpPr>
      <dsp:spPr>
        <a:xfrm rot="10800000">
          <a:off x="987309" y="3884321"/>
          <a:ext cx="2373919" cy="61340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FD99F-0408-473C-B04A-CE0915CBEE9E}">
      <dsp:nvSpPr>
        <dsp:cNvPr id="0" name=""/>
        <dsp:cNvSpPr/>
      </dsp:nvSpPr>
      <dsp:spPr>
        <a:xfrm>
          <a:off x="234007" y="3588381"/>
          <a:ext cx="1506603" cy="12052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BIM / Digital Construction</a:t>
          </a:r>
        </a:p>
      </dsp:txBody>
      <dsp:txXfrm>
        <a:off x="269309" y="3623683"/>
        <a:ext cx="1435999" cy="1134678"/>
      </dsp:txXfrm>
    </dsp:sp>
    <dsp:sp modelId="{DD59CEB0-1E1D-4BD2-BD69-002AEE05D4CD}">
      <dsp:nvSpPr>
        <dsp:cNvPr id="0" name=""/>
        <dsp:cNvSpPr/>
      </dsp:nvSpPr>
      <dsp:spPr>
        <a:xfrm rot="12600000">
          <a:off x="1309018" y="2683686"/>
          <a:ext cx="2373919" cy="613402"/>
        </a:xfrm>
        <a:prstGeom prst="leftArrow">
          <a:avLst>
            <a:gd name="adj1" fmla="val 60000"/>
            <a:gd name="adj2" fmla="val 50000"/>
          </a:avLst>
        </a:prstGeom>
        <a:solidFill>
          <a:schemeClr val="accent5">
            <a:hueOff val="561182"/>
            <a:satOff val="-31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31858D-383B-4E42-A743-D9069202CD34}">
      <dsp:nvSpPr>
        <dsp:cNvPr id="0" name=""/>
        <dsp:cNvSpPr/>
      </dsp:nvSpPr>
      <dsp:spPr>
        <a:xfrm>
          <a:off x="642798" y="1869103"/>
          <a:ext cx="1650483" cy="1055610"/>
        </a:xfrm>
        <a:prstGeom prst="roundRect">
          <a:avLst>
            <a:gd name="adj" fmla="val 10000"/>
          </a:avLst>
        </a:prstGeom>
        <a:solidFill>
          <a:schemeClr val="accent5">
            <a:hueOff val="561182"/>
            <a:satOff val="-317"/>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Architects</a:t>
          </a:r>
        </a:p>
      </dsp:txBody>
      <dsp:txXfrm>
        <a:off x="673716" y="1900021"/>
        <a:ext cx="1588647" cy="993774"/>
      </dsp:txXfrm>
    </dsp:sp>
    <dsp:sp modelId="{3EBB5197-E67A-4F55-B17C-0EB5836F57E2}">
      <dsp:nvSpPr>
        <dsp:cNvPr id="0" name=""/>
        <dsp:cNvSpPr/>
      </dsp:nvSpPr>
      <dsp:spPr>
        <a:xfrm rot="14283931">
          <a:off x="1993817" y="1772247"/>
          <a:ext cx="2530611" cy="613402"/>
        </a:xfrm>
        <a:prstGeom prst="leftArrow">
          <a:avLst>
            <a:gd name="adj1" fmla="val 60000"/>
            <a:gd name="adj2" fmla="val 50000"/>
          </a:avLst>
        </a:prstGeom>
        <a:solidFill>
          <a:schemeClr val="accent5">
            <a:hueOff val="1122364"/>
            <a:satOff val="-634"/>
            <a:lumOff val="-18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2736C5-9533-42CE-B0BC-E0BC95A94EFB}">
      <dsp:nvSpPr>
        <dsp:cNvPr id="0" name=""/>
        <dsp:cNvSpPr/>
      </dsp:nvSpPr>
      <dsp:spPr>
        <a:xfrm>
          <a:off x="1567008" y="406063"/>
          <a:ext cx="2045665" cy="1198159"/>
        </a:xfrm>
        <a:prstGeom prst="roundRect">
          <a:avLst>
            <a:gd name="adj" fmla="val 10000"/>
          </a:avLst>
        </a:prstGeom>
        <a:solidFill>
          <a:schemeClr val="accent5">
            <a:hueOff val="1122364"/>
            <a:satOff val="-634"/>
            <a:lumOff val="-1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Engineers - all disciplines </a:t>
          </a:r>
        </a:p>
        <a:p>
          <a:pPr marL="0" lvl="0" indent="0" algn="ctr" defTabSz="711200">
            <a:lnSpc>
              <a:spcPct val="90000"/>
            </a:lnSpc>
            <a:spcBef>
              <a:spcPct val="0"/>
            </a:spcBef>
            <a:spcAft>
              <a:spcPct val="35000"/>
            </a:spcAft>
            <a:buNone/>
          </a:pPr>
          <a:r>
            <a:rPr lang="en-IE" sz="1400" kern="1200" dirty="0"/>
            <a:t>(e.g. Building Services, Electrical, Civil, Env.)</a:t>
          </a:r>
        </a:p>
      </dsp:txBody>
      <dsp:txXfrm>
        <a:off x="1602101" y="441156"/>
        <a:ext cx="1975479" cy="1127973"/>
      </dsp:txXfrm>
    </dsp:sp>
    <dsp:sp modelId="{782F8EB9-07C5-46B6-8692-17B19931FB7B}">
      <dsp:nvSpPr>
        <dsp:cNvPr id="0" name=""/>
        <dsp:cNvSpPr/>
      </dsp:nvSpPr>
      <dsp:spPr>
        <a:xfrm rot="16200000">
          <a:off x="3388578" y="1483052"/>
          <a:ext cx="2373919" cy="613402"/>
        </a:xfrm>
        <a:prstGeom prst="leftArrow">
          <a:avLst>
            <a:gd name="adj1" fmla="val 60000"/>
            <a:gd name="adj2" fmla="val 50000"/>
          </a:avLst>
        </a:prstGeom>
        <a:solidFill>
          <a:schemeClr val="accent5">
            <a:hueOff val="1683545"/>
            <a:satOff val="-951"/>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3C7AF2-8EC1-4114-BA37-162168FC8E6F}">
      <dsp:nvSpPr>
        <dsp:cNvPr id="0" name=""/>
        <dsp:cNvSpPr/>
      </dsp:nvSpPr>
      <dsp:spPr>
        <a:xfrm>
          <a:off x="3822236" y="152"/>
          <a:ext cx="1506603" cy="1205282"/>
        </a:xfrm>
        <a:prstGeom prst="roundRect">
          <a:avLst>
            <a:gd name="adj" fmla="val 10000"/>
          </a:avLst>
        </a:prstGeom>
        <a:solidFill>
          <a:schemeClr val="accent5">
            <a:hueOff val="1683545"/>
            <a:satOff val="-951"/>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Trades (all)</a:t>
          </a:r>
        </a:p>
      </dsp:txBody>
      <dsp:txXfrm>
        <a:off x="3857538" y="35454"/>
        <a:ext cx="1435999" cy="1134678"/>
      </dsp:txXfrm>
    </dsp:sp>
    <dsp:sp modelId="{6A63C96E-2E5F-4427-8ED0-8FF87474E919}">
      <dsp:nvSpPr>
        <dsp:cNvPr id="0" name=""/>
        <dsp:cNvSpPr/>
      </dsp:nvSpPr>
      <dsp:spPr>
        <a:xfrm rot="18171273">
          <a:off x="4674879" y="1828114"/>
          <a:ext cx="2457131" cy="613402"/>
        </a:xfrm>
        <a:prstGeom prst="leftArrow">
          <a:avLst>
            <a:gd name="adj1" fmla="val 60000"/>
            <a:gd name="adj2" fmla="val 50000"/>
          </a:avLst>
        </a:prstGeom>
        <a:solidFill>
          <a:schemeClr val="accent5">
            <a:hueOff val="2244727"/>
            <a:satOff val="-1267"/>
            <a:lumOff val="-36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0B46E-E677-4D5C-986C-602346FF230C}">
      <dsp:nvSpPr>
        <dsp:cNvPr id="0" name=""/>
        <dsp:cNvSpPr/>
      </dsp:nvSpPr>
      <dsp:spPr>
        <a:xfrm>
          <a:off x="5634743" y="500117"/>
          <a:ext cx="1870417" cy="1205282"/>
        </a:xfrm>
        <a:prstGeom prst="roundRect">
          <a:avLst>
            <a:gd name="adj" fmla="val 10000"/>
          </a:avLst>
        </a:prstGeom>
        <a:solidFill>
          <a:schemeClr val="accent5">
            <a:hueOff val="2244727"/>
            <a:satOff val="-1267"/>
            <a:lumOff val="-36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Cost Management / Quantity Surveyors</a:t>
          </a:r>
        </a:p>
      </dsp:txBody>
      <dsp:txXfrm>
        <a:off x="5670045" y="535419"/>
        <a:ext cx="1799813" cy="1134678"/>
      </dsp:txXfrm>
    </dsp:sp>
    <dsp:sp modelId="{9197FA23-F9D6-4A1A-B148-7603014C7B5F}">
      <dsp:nvSpPr>
        <dsp:cNvPr id="0" name=""/>
        <dsp:cNvSpPr/>
      </dsp:nvSpPr>
      <dsp:spPr>
        <a:xfrm rot="19800000">
          <a:off x="5468138" y="2683686"/>
          <a:ext cx="2373919" cy="613402"/>
        </a:xfrm>
        <a:prstGeom prst="leftArrow">
          <a:avLst>
            <a:gd name="adj1" fmla="val 60000"/>
            <a:gd name="adj2" fmla="val 50000"/>
          </a:avLst>
        </a:prstGeom>
        <a:solidFill>
          <a:schemeClr val="accent5">
            <a:hueOff val="2805909"/>
            <a:satOff val="-1584"/>
            <a:lumOff val="-45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A60D8F-C752-4D2D-A9AE-417413B342B7}">
      <dsp:nvSpPr>
        <dsp:cNvPr id="0" name=""/>
        <dsp:cNvSpPr/>
      </dsp:nvSpPr>
      <dsp:spPr>
        <a:xfrm>
          <a:off x="6929733" y="1794267"/>
          <a:ext cx="1506603" cy="1205282"/>
        </a:xfrm>
        <a:prstGeom prst="roundRect">
          <a:avLst>
            <a:gd name="adj" fmla="val 10000"/>
          </a:avLst>
        </a:prstGeom>
        <a:solidFill>
          <a:schemeClr val="accent5">
            <a:hueOff val="2805909"/>
            <a:satOff val="-1584"/>
            <a:lumOff val="-4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Construction Managers</a:t>
          </a:r>
        </a:p>
      </dsp:txBody>
      <dsp:txXfrm>
        <a:off x="6965035" y="1829569"/>
        <a:ext cx="1435999" cy="1134678"/>
      </dsp:txXfrm>
    </dsp:sp>
    <dsp:sp modelId="{EB0D1D27-4F45-4DFE-B0C9-543A89DBAD58}">
      <dsp:nvSpPr>
        <dsp:cNvPr id="0" name=""/>
        <dsp:cNvSpPr/>
      </dsp:nvSpPr>
      <dsp:spPr>
        <a:xfrm>
          <a:off x="5789847" y="3884321"/>
          <a:ext cx="2373919" cy="613402"/>
        </a:xfrm>
        <a:prstGeom prst="leftArrow">
          <a:avLst>
            <a:gd name="adj1" fmla="val 60000"/>
            <a:gd name="adj2" fmla="val 50000"/>
          </a:avLst>
        </a:prstGeom>
        <a:solidFill>
          <a:schemeClr val="accent5">
            <a:hueOff val="3367091"/>
            <a:satOff val="-1901"/>
            <a:lumOff val="-54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2F470B-DD8B-485E-8A62-CB05261C3611}">
      <dsp:nvSpPr>
        <dsp:cNvPr id="0" name=""/>
        <dsp:cNvSpPr/>
      </dsp:nvSpPr>
      <dsp:spPr>
        <a:xfrm>
          <a:off x="7410465" y="3588381"/>
          <a:ext cx="1506603" cy="1205282"/>
        </a:xfrm>
        <a:prstGeom prst="roundRect">
          <a:avLst>
            <a:gd name="adj" fmla="val 10000"/>
          </a:avLst>
        </a:prstGeom>
        <a:solidFill>
          <a:schemeClr val="accent5">
            <a:hueOff val="3367091"/>
            <a:satOff val="-1901"/>
            <a:lumOff val="-54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IE" sz="1600" kern="1200" dirty="0"/>
            <a:t>Future Opportunities</a:t>
          </a:r>
        </a:p>
      </dsp:txBody>
      <dsp:txXfrm>
        <a:off x="7445767" y="3623683"/>
        <a:ext cx="1435999" cy="1134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125C2-A8FB-42E9-A21E-37E57399590E}">
      <dsp:nvSpPr>
        <dsp:cNvPr id="0" name=""/>
        <dsp:cNvSpPr/>
      </dsp:nvSpPr>
      <dsp:spPr>
        <a:xfrm>
          <a:off x="3787" y="62023"/>
          <a:ext cx="1132126" cy="6792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Design</a:t>
          </a:r>
        </a:p>
      </dsp:txBody>
      <dsp:txXfrm>
        <a:off x="23682" y="81918"/>
        <a:ext cx="1092336" cy="639485"/>
      </dsp:txXfrm>
    </dsp:sp>
    <dsp:sp modelId="{7F0BA375-936F-4114-B76B-C7188C8677B8}">
      <dsp:nvSpPr>
        <dsp:cNvPr id="0" name=""/>
        <dsp:cNvSpPr/>
      </dsp:nvSpPr>
      <dsp:spPr>
        <a:xfrm>
          <a:off x="1249126" y="261277"/>
          <a:ext cx="240010" cy="2807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dirty="0"/>
        </a:p>
      </dsp:txBody>
      <dsp:txXfrm>
        <a:off x="1249126" y="317430"/>
        <a:ext cx="168007" cy="168461"/>
      </dsp:txXfrm>
    </dsp:sp>
    <dsp:sp modelId="{0090BD2E-5B9D-4E47-A485-8DD4FEE16260}">
      <dsp:nvSpPr>
        <dsp:cNvPr id="0" name=""/>
        <dsp:cNvSpPr/>
      </dsp:nvSpPr>
      <dsp:spPr>
        <a:xfrm>
          <a:off x="1588764" y="62023"/>
          <a:ext cx="1132126" cy="679275"/>
        </a:xfrm>
        <a:prstGeom prst="roundRect">
          <a:avLst>
            <a:gd name="adj" fmla="val 10000"/>
          </a:avLst>
        </a:prstGeom>
        <a:solidFill>
          <a:schemeClr val="accent5">
            <a:hueOff val="1683545"/>
            <a:satOff val="-951"/>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Construct</a:t>
          </a:r>
        </a:p>
      </dsp:txBody>
      <dsp:txXfrm>
        <a:off x="1608659" y="81918"/>
        <a:ext cx="1092336" cy="639485"/>
      </dsp:txXfrm>
    </dsp:sp>
    <dsp:sp modelId="{DE88DD5C-737A-43CB-9A15-174A6F3351E4}">
      <dsp:nvSpPr>
        <dsp:cNvPr id="0" name=""/>
        <dsp:cNvSpPr/>
      </dsp:nvSpPr>
      <dsp:spPr>
        <a:xfrm>
          <a:off x="2834103" y="261277"/>
          <a:ext cx="240010" cy="280767"/>
        </a:xfrm>
        <a:prstGeom prst="rightArrow">
          <a:avLst>
            <a:gd name="adj1" fmla="val 60000"/>
            <a:gd name="adj2" fmla="val 50000"/>
          </a:avLst>
        </a:prstGeom>
        <a:solidFill>
          <a:schemeClr val="accent5">
            <a:hueOff val="3367091"/>
            <a:satOff val="-1901"/>
            <a:lumOff val="-54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E" sz="1200" kern="1200" dirty="0"/>
        </a:p>
      </dsp:txBody>
      <dsp:txXfrm>
        <a:off x="2834103" y="317430"/>
        <a:ext cx="168007" cy="168461"/>
      </dsp:txXfrm>
    </dsp:sp>
    <dsp:sp modelId="{F698A329-1A6A-4018-B6AC-86147428A0AD}">
      <dsp:nvSpPr>
        <dsp:cNvPr id="0" name=""/>
        <dsp:cNvSpPr/>
      </dsp:nvSpPr>
      <dsp:spPr>
        <a:xfrm>
          <a:off x="3173741" y="62023"/>
          <a:ext cx="1132126" cy="679275"/>
        </a:xfrm>
        <a:prstGeom prst="roundRect">
          <a:avLst>
            <a:gd name="adj" fmla="val 10000"/>
          </a:avLst>
        </a:prstGeom>
        <a:solidFill>
          <a:schemeClr val="accent5">
            <a:hueOff val="3367091"/>
            <a:satOff val="-1901"/>
            <a:lumOff val="-54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Manage</a:t>
          </a:r>
        </a:p>
      </dsp:txBody>
      <dsp:txXfrm>
        <a:off x="3193636" y="81918"/>
        <a:ext cx="1092336" cy="6394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946E7DA-AC51-4705-AD0E-2AD1A74299D6}" type="datetimeFigureOut">
              <a:rPr lang="en-IE" smtClean="0"/>
              <a:t>20/10/2023</a:t>
            </a:fld>
            <a:endParaRPr lang="en-I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66516C4-5710-47E9-A8FA-DC3B5A9BFC66}" type="slidenum">
              <a:rPr lang="en-IE" smtClean="0"/>
              <a:t>‹#›</a:t>
            </a:fld>
            <a:endParaRPr lang="en-IE"/>
          </a:p>
        </p:txBody>
      </p:sp>
    </p:spTree>
    <p:extLst>
      <p:ext uri="{BB962C8B-B14F-4D97-AF65-F5344CB8AC3E}">
        <p14:creationId xmlns:p14="http://schemas.microsoft.com/office/powerpoint/2010/main" val="151619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15988">
              <a:defRPr>
                <a:solidFill>
                  <a:schemeClr val="tx1"/>
                </a:solidFill>
                <a:latin typeface="Candara" panose="020E0502030303020204" pitchFamily="34" charset="0"/>
              </a:defRPr>
            </a:lvl1pPr>
            <a:lvl2pPr marL="742950" indent="-285750" defTabSz="915988">
              <a:defRPr>
                <a:solidFill>
                  <a:schemeClr val="tx1"/>
                </a:solidFill>
                <a:latin typeface="Candara" panose="020E0502030303020204" pitchFamily="34" charset="0"/>
              </a:defRPr>
            </a:lvl2pPr>
            <a:lvl3pPr marL="1143000" indent="-228600" defTabSz="915988">
              <a:defRPr>
                <a:solidFill>
                  <a:schemeClr val="tx1"/>
                </a:solidFill>
                <a:latin typeface="Candara" panose="020E0502030303020204" pitchFamily="34" charset="0"/>
              </a:defRPr>
            </a:lvl3pPr>
            <a:lvl4pPr marL="1600200" indent="-228600" defTabSz="915988">
              <a:defRPr>
                <a:solidFill>
                  <a:schemeClr val="tx1"/>
                </a:solidFill>
                <a:latin typeface="Candara" panose="020E0502030303020204" pitchFamily="34" charset="0"/>
              </a:defRPr>
            </a:lvl4pPr>
            <a:lvl5pPr marL="2057400" indent="-228600" defTabSz="915988">
              <a:defRPr>
                <a:solidFill>
                  <a:schemeClr val="tx1"/>
                </a:solidFill>
                <a:latin typeface="Candara" panose="020E0502030303020204" pitchFamily="34" charset="0"/>
              </a:defRPr>
            </a:lvl5pPr>
            <a:lvl6pPr marL="2514600" indent="-228600" defTabSz="915988" eaLnBrk="0" fontAlgn="base" hangingPunct="0">
              <a:spcBef>
                <a:spcPct val="0"/>
              </a:spcBef>
              <a:spcAft>
                <a:spcPct val="0"/>
              </a:spcAft>
              <a:defRPr>
                <a:solidFill>
                  <a:schemeClr val="tx1"/>
                </a:solidFill>
                <a:latin typeface="Candara" panose="020E0502030303020204" pitchFamily="34" charset="0"/>
              </a:defRPr>
            </a:lvl6pPr>
            <a:lvl7pPr marL="2971800" indent="-228600" defTabSz="915988" eaLnBrk="0" fontAlgn="base" hangingPunct="0">
              <a:spcBef>
                <a:spcPct val="0"/>
              </a:spcBef>
              <a:spcAft>
                <a:spcPct val="0"/>
              </a:spcAft>
              <a:defRPr>
                <a:solidFill>
                  <a:schemeClr val="tx1"/>
                </a:solidFill>
                <a:latin typeface="Candara" panose="020E0502030303020204" pitchFamily="34" charset="0"/>
              </a:defRPr>
            </a:lvl7pPr>
            <a:lvl8pPr marL="3429000" indent="-228600" defTabSz="915988" eaLnBrk="0" fontAlgn="base" hangingPunct="0">
              <a:spcBef>
                <a:spcPct val="0"/>
              </a:spcBef>
              <a:spcAft>
                <a:spcPct val="0"/>
              </a:spcAft>
              <a:defRPr>
                <a:solidFill>
                  <a:schemeClr val="tx1"/>
                </a:solidFill>
                <a:latin typeface="Candara" panose="020E0502030303020204" pitchFamily="34" charset="0"/>
              </a:defRPr>
            </a:lvl8pPr>
            <a:lvl9pPr marL="3886200" indent="-228600" defTabSz="915988" eaLnBrk="0" fontAlgn="base" hangingPunct="0">
              <a:spcBef>
                <a:spcPct val="0"/>
              </a:spcBef>
              <a:spcAft>
                <a:spcPct val="0"/>
              </a:spcAft>
              <a:defRPr>
                <a:solidFill>
                  <a:schemeClr val="tx1"/>
                </a:solidFill>
                <a:latin typeface="Candara" panose="020E0502030303020204" pitchFamily="34" charset="0"/>
              </a:defRPr>
            </a:lvl9pPr>
          </a:lstStyle>
          <a:p>
            <a:pPr marL="0" marR="0" lvl="0" indent="0" algn="r" defTabSz="915988" rtl="0" eaLnBrk="1" fontAlgn="base" latinLnBrk="0" hangingPunct="1">
              <a:lnSpc>
                <a:spcPct val="100000"/>
              </a:lnSpc>
              <a:spcBef>
                <a:spcPct val="0"/>
              </a:spcBef>
              <a:spcAft>
                <a:spcPct val="0"/>
              </a:spcAft>
              <a:buClrTx/>
              <a:buSzTx/>
              <a:buFontTx/>
              <a:buNone/>
              <a:tabLst/>
              <a:defRPr/>
            </a:pPr>
            <a:fld id="{9D1D3D0F-8F91-4A3F-8C92-5F9B67527D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598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79830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66516C4-5710-47E9-A8FA-DC3B5A9BFC66}" type="slidenum">
              <a:rPr lang="en-IE" smtClean="0"/>
              <a:t>6</a:t>
            </a:fld>
            <a:endParaRPr lang="en-IE"/>
          </a:p>
        </p:txBody>
      </p:sp>
    </p:spTree>
    <p:extLst>
      <p:ext uri="{BB962C8B-B14F-4D97-AF65-F5344CB8AC3E}">
        <p14:creationId xmlns:p14="http://schemas.microsoft.com/office/powerpoint/2010/main" val="181941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66516C4-5710-47E9-A8FA-DC3B5A9BFC66}" type="slidenum">
              <a:rPr lang="en-IE" smtClean="0"/>
              <a:t>8</a:t>
            </a:fld>
            <a:endParaRPr lang="en-IE"/>
          </a:p>
        </p:txBody>
      </p:sp>
    </p:spTree>
    <p:extLst>
      <p:ext uri="{BB962C8B-B14F-4D97-AF65-F5344CB8AC3E}">
        <p14:creationId xmlns:p14="http://schemas.microsoft.com/office/powerpoint/2010/main" val="330105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66516C4-5710-47E9-A8FA-DC3B5A9BFC66}" type="slidenum">
              <a:rPr lang="en-IE" smtClean="0"/>
              <a:t>9</a:t>
            </a:fld>
            <a:endParaRPr lang="en-IE"/>
          </a:p>
        </p:txBody>
      </p:sp>
    </p:spTree>
    <p:extLst>
      <p:ext uri="{BB962C8B-B14F-4D97-AF65-F5344CB8AC3E}">
        <p14:creationId xmlns:p14="http://schemas.microsoft.com/office/powerpoint/2010/main" val="18883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66516C4-5710-47E9-A8FA-DC3B5A9BFC66}" type="slidenum">
              <a:rPr lang="en-IE" smtClean="0"/>
              <a:t>10</a:t>
            </a:fld>
            <a:endParaRPr lang="en-IE"/>
          </a:p>
        </p:txBody>
      </p:sp>
    </p:spTree>
    <p:extLst>
      <p:ext uri="{BB962C8B-B14F-4D97-AF65-F5344CB8AC3E}">
        <p14:creationId xmlns:p14="http://schemas.microsoft.com/office/powerpoint/2010/main" val="96050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sz="1800">
              <a:solidFill>
                <a:srgbClr val="336666"/>
              </a:solidFill>
            </a:endParaRPr>
          </a:p>
        </p:txBody>
      </p:sp>
      <p:sp>
        <p:nvSpPr>
          <p:cNvPr id="5" name="Oval 8">
            <a:extLst>
              <a:ext uri="{FF2B5EF4-FFF2-40B4-BE49-F238E27FC236}">
                <a16:creationId xmlns:a16="http://schemas.microsoft.com/office/drawing/2014/main" id="{368BC1EC-F7D7-44B4-B94E-5B8D33F4E8A0}"/>
              </a:ext>
            </a:extLst>
          </p:cNvPr>
          <p:cNvSpPr>
            <a:spLocks noChangeArrowheads="1"/>
          </p:cNvSpPr>
          <p:nvPr/>
        </p:nvSpPr>
        <p:spPr bwMode="auto">
          <a:xfrm>
            <a:off x="218018" y="2103438"/>
            <a:ext cx="463549"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dirty="0">
              <a:solidFill>
                <a:srgbClr val="336666"/>
              </a:solidFill>
              <a:latin typeface="Times New Roman" panose="02020603050405020304" pitchFamily="18" charset="0"/>
            </a:endParaRPr>
          </a:p>
        </p:txBody>
      </p:sp>
      <p:sp>
        <p:nvSpPr>
          <p:cNvPr id="6" name="Oval 9">
            <a:extLst>
              <a:ext uri="{FF2B5EF4-FFF2-40B4-BE49-F238E27FC236}">
                <a16:creationId xmlns:a16="http://schemas.microsoft.com/office/drawing/2014/main" id="{F34840E4-C933-487B-A1A8-B49F207EDF61}"/>
              </a:ext>
            </a:extLst>
          </p:cNvPr>
          <p:cNvSpPr>
            <a:spLocks noChangeArrowheads="1"/>
          </p:cNvSpPr>
          <p:nvPr/>
        </p:nvSpPr>
        <p:spPr bwMode="auto">
          <a:xfrm>
            <a:off x="986367" y="2105026"/>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dirty="0">
              <a:solidFill>
                <a:srgbClr val="336666"/>
              </a:solidFill>
              <a:latin typeface="Times New Roman" panose="02020603050405020304" pitchFamily="18" charset="0"/>
            </a:endParaRPr>
          </a:p>
        </p:txBody>
      </p:sp>
      <p:sp>
        <p:nvSpPr>
          <p:cNvPr id="7" name="Oval 10">
            <a:extLst>
              <a:ext uri="{FF2B5EF4-FFF2-40B4-BE49-F238E27FC236}">
                <a16:creationId xmlns:a16="http://schemas.microsoft.com/office/drawing/2014/main" id="{FE536BE7-C813-4FA1-827E-AADD00A82567}"/>
              </a:ext>
            </a:extLst>
          </p:cNvPr>
          <p:cNvSpPr>
            <a:spLocks noChangeArrowheads="1"/>
          </p:cNvSpPr>
          <p:nvPr/>
        </p:nvSpPr>
        <p:spPr bwMode="auto">
          <a:xfrm>
            <a:off x="1756834" y="2105026"/>
            <a:ext cx="463551"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dirty="0">
              <a:solidFill>
                <a:srgbClr val="336666"/>
              </a:solidFill>
              <a:latin typeface="Times New Roman" panose="02020603050405020304" pitchFamily="18" charset="0"/>
            </a:endParaRPr>
          </a:p>
        </p:txBody>
      </p:sp>
      <p:sp>
        <p:nvSpPr>
          <p:cNvPr id="72706" name="Rectangle 2"/>
          <p:cNvSpPr>
            <a:spLocks noGrp="1" noChangeArrowheads="1"/>
          </p:cNvSpPr>
          <p:nvPr>
            <p:ph type="ctrTitle"/>
          </p:nvPr>
        </p:nvSpPr>
        <p:spPr>
          <a:xfrm>
            <a:off x="2844800" y="1371600"/>
            <a:ext cx="8636000" cy="1752600"/>
          </a:xfrm>
        </p:spPr>
        <p:txBody>
          <a:bodyPr/>
          <a:lstStyle>
            <a:lvl1pPr>
              <a:defRPr sz="5400"/>
            </a:lvl1pPr>
          </a:lstStyle>
          <a:p>
            <a:pPr lvl="0"/>
            <a:r>
              <a:rPr lang="en-US" altLang="en-US" noProof="0"/>
              <a:t>Click to edit Master title style</a:t>
            </a:r>
          </a:p>
        </p:txBody>
      </p:sp>
      <p:sp>
        <p:nvSpPr>
          <p:cNvPr id="72707" name="Rectangle 3"/>
          <p:cNvSpPr>
            <a:spLocks noGrp="1" noChangeArrowheads="1"/>
          </p:cNvSpPr>
          <p:nvPr>
            <p:ph type="subTitle" idx="1"/>
          </p:nvPr>
        </p:nvSpPr>
        <p:spPr>
          <a:xfrm>
            <a:off x="2844800" y="3733800"/>
            <a:ext cx="8636000" cy="19812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8" name="Rectangle 4">
            <a:extLst>
              <a:ext uri="{FF2B5EF4-FFF2-40B4-BE49-F238E27FC236}">
                <a16:creationId xmlns:a16="http://schemas.microsoft.com/office/drawing/2014/main" id="{31CFE767-A7C3-4BF8-BCA2-9187A351423F}"/>
              </a:ext>
            </a:extLst>
          </p:cNvPr>
          <p:cNvSpPr>
            <a:spLocks noGrp="1" noChangeArrowheads="1"/>
          </p:cNvSpPr>
          <p:nvPr>
            <p:ph type="dt" sz="half" idx="10"/>
          </p:nvPr>
        </p:nvSpPr>
        <p:spPr>
          <a:xfrm>
            <a:off x="9448800" y="6248400"/>
            <a:ext cx="2032000" cy="457200"/>
          </a:xfrm>
        </p:spPr>
        <p:txBody>
          <a:bodyPr/>
          <a:lstStyle>
            <a:lvl1pPr>
              <a:defRPr dirty="0"/>
            </a:lvl1pPr>
          </a:lstStyle>
          <a:p>
            <a:pPr>
              <a:defRPr/>
            </a:pPr>
            <a:endParaRPr lang="en-US" altLang="en-US">
              <a:solidFill>
                <a:srgbClr val="336666"/>
              </a:solidFill>
            </a:endParaRPr>
          </a:p>
        </p:txBody>
      </p:sp>
      <p:sp>
        <p:nvSpPr>
          <p:cNvPr id="9" name="Rectangle 5">
            <a:extLst>
              <a:ext uri="{FF2B5EF4-FFF2-40B4-BE49-F238E27FC236}">
                <a16:creationId xmlns:a16="http://schemas.microsoft.com/office/drawing/2014/main" id="{2410526E-6662-49EA-A5BB-0EFF7D7192B2}"/>
              </a:ext>
            </a:extLst>
          </p:cNvPr>
          <p:cNvSpPr>
            <a:spLocks noGrp="1" noChangeArrowheads="1"/>
          </p:cNvSpPr>
          <p:nvPr>
            <p:ph type="ftr" sz="quarter" idx="11"/>
          </p:nvPr>
        </p:nvSpPr>
        <p:spPr>
          <a:xfrm>
            <a:off x="5080000" y="6248400"/>
            <a:ext cx="3860800" cy="457200"/>
          </a:xfrm>
        </p:spPr>
        <p:txBody>
          <a:bodyPr/>
          <a:lstStyle>
            <a:lvl1pPr>
              <a:defRPr dirty="0"/>
            </a:lvl1pPr>
          </a:lstStyle>
          <a:p>
            <a:pPr>
              <a:defRPr/>
            </a:pPr>
            <a:endParaRPr lang="en-US" altLang="en-US">
              <a:solidFill>
                <a:srgbClr val="336666"/>
              </a:solidFill>
            </a:endParaRPr>
          </a:p>
        </p:txBody>
      </p:sp>
      <p:sp>
        <p:nvSpPr>
          <p:cNvPr id="10" name="Rectangle 6">
            <a:extLst>
              <a:ext uri="{FF2B5EF4-FFF2-40B4-BE49-F238E27FC236}">
                <a16:creationId xmlns:a16="http://schemas.microsoft.com/office/drawing/2014/main" id="{3DAAE3DB-427B-4B70-9118-2A75AD072186}"/>
              </a:ext>
            </a:extLst>
          </p:cNvPr>
          <p:cNvSpPr>
            <a:spLocks noGrp="1" noChangeArrowheads="1"/>
          </p:cNvSpPr>
          <p:nvPr>
            <p:ph type="sldNum" sz="quarter" idx="12"/>
          </p:nvPr>
        </p:nvSpPr>
        <p:spPr>
          <a:xfrm>
            <a:off x="2946400" y="6248400"/>
            <a:ext cx="1625600" cy="457200"/>
          </a:xfrm>
        </p:spPr>
        <p:txBody>
          <a:bodyPr/>
          <a:lstStyle>
            <a:lvl1pPr>
              <a:defRPr/>
            </a:lvl1pPr>
          </a:lstStyle>
          <a:p>
            <a:pPr>
              <a:defRPr/>
            </a:pPr>
            <a:fld id="{4A15CA7E-CC91-4EAE-9CD0-8C4258FAC9EB}"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201660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5"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6"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F0DDEB45-F905-4E3E-ACDB-65D0AB796494}"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178825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0"/>
            <a:ext cx="2336800" cy="582930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032000" y="190500"/>
            <a:ext cx="68072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5"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6"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D8CF5A72-25ED-4126-8A05-7521CA10B31E}"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192706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540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sz="1800"/>
          </a:p>
        </p:txBody>
      </p:sp>
      <p:sp>
        <p:nvSpPr>
          <p:cNvPr id="5" name="Oval 8"/>
          <p:cNvSpPr>
            <a:spLocks noChangeArrowheads="1"/>
          </p:cNvSpPr>
          <p:nvPr/>
        </p:nvSpPr>
        <p:spPr bwMode="auto">
          <a:xfrm>
            <a:off x="218018" y="2103438"/>
            <a:ext cx="463549"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a:latin typeface="Times New Roman" panose="02020603050405020304" pitchFamily="18" charset="0"/>
            </a:endParaRPr>
          </a:p>
        </p:txBody>
      </p:sp>
      <p:sp>
        <p:nvSpPr>
          <p:cNvPr id="6" name="Oval 9"/>
          <p:cNvSpPr>
            <a:spLocks noChangeArrowheads="1"/>
          </p:cNvSpPr>
          <p:nvPr/>
        </p:nvSpPr>
        <p:spPr bwMode="auto">
          <a:xfrm>
            <a:off x="986367" y="2105026"/>
            <a:ext cx="465667"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a:latin typeface="Times New Roman" panose="02020603050405020304" pitchFamily="18" charset="0"/>
            </a:endParaRPr>
          </a:p>
        </p:txBody>
      </p:sp>
      <p:sp>
        <p:nvSpPr>
          <p:cNvPr id="7" name="Oval 10"/>
          <p:cNvSpPr>
            <a:spLocks noChangeArrowheads="1"/>
          </p:cNvSpPr>
          <p:nvPr/>
        </p:nvSpPr>
        <p:spPr bwMode="auto">
          <a:xfrm>
            <a:off x="1756834" y="2105026"/>
            <a:ext cx="463551"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a:latin typeface="Times New Roman" panose="02020603050405020304" pitchFamily="18" charset="0"/>
            </a:endParaRPr>
          </a:p>
        </p:txBody>
      </p:sp>
      <p:sp>
        <p:nvSpPr>
          <p:cNvPr id="72706" name="Rectangle 2"/>
          <p:cNvSpPr>
            <a:spLocks noGrp="1" noChangeArrowheads="1"/>
          </p:cNvSpPr>
          <p:nvPr>
            <p:ph type="ctrTitle"/>
          </p:nvPr>
        </p:nvSpPr>
        <p:spPr>
          <a:xfrm>
            <a:off x="2844800" y="1371600"/>
            <a:ext cx="8636000" cy="1752600"/>
          </a:xfrm>
        </p:spPr>
        <p:txBody>
          <a:bodyPr/>
          <a:lstStyle>
            <a:lvl1pPr>
              <a:defRPr sz="5400"/>
            </a:lvl1pPr>
          </a:lstStyle>
          <a:p>
            <a:pPr lvl="0"/>
            <a:r>
              <a:rPr lang="en-US" altLang="en-US" noProof="0"/>
              <a:t>Click to edit Master title style</a:t>
            </a:r>
          </a:p>
        </p:txBody>
      </p:sp>
      <p:sp>
        <p:nvSpPr>
          <p:cNvPr id="72707" name="Rectangle 3"/>
          <p:cNvSpPr>
            <a:spLocks noGrp="1" noChangeArrowheads="1"/>
          </p:cNvSpPr>
          <p:nvPr>
            <p:ph type="subTitle" idx="1"/>
          </p:nvPr>
        </p:nvSpPr>
        <p:spPr>
          <a:xfrm>
            <a:off x="2844800" y="3733800"/>
            <a:ext cx="8636000" cy="19812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8" name="Rectangle 4"/>
          <p:cNvSpPr>
            <a:spLocks noGrp="1" noChangeArrowheads="1"/>
          </p:cNvSpPr>
          <p:nvPr>
            <p:ph type="dt" sz="half" idx="10"/>
          </p:nvPr>
        </p:nvSpPr>
        <p:spPr>
          <a:xfrm>
            <a:off x="9448800" y="6248400"/>
            <a:ext cx="2032000" cy="457200"/>
          </a:xfrm>
        </p:spPr>
        <p:txBody>
          <a:bodyPr/>
          <a:lstStyle>
            <a:lvl1pPr>
              <a:defRPr/>
            </a:lvl1pPr>
          </a:lstStyle>
          <a:p>
            <a:pPr>
              <a:defRPr/>
            </a:pPr>
            <a:endParaRPr lang="en-US" altLang="en-US"/>
          </a:p>
        </p:txBody>
      </p:sp>
      <p:sp>
        <p:nvSpPr>
          <p:cNvPr id="9" name="Rectangle 5"/>
          <p:cNvSpPr>
            <a:spLocks noGrp="1" noChangeArrowheads="1"/>
          </p:cNvSpPr>
          <p:nvPr>
            <p:ph type="ftr" sz="quarter" idx="11"/>
          </p:nvPr>
        </p:nvSpPr>
        <p:spPr>
          <a:xfrm>
            <a:off x="5080000" y="6248400"/>
            <a:ext cx="3860800" cy="457200"/>
          </a:xfrm>
        </p:spPr>
        <p:txBody>
          <a:bodyPr/>
          <a:lstStyle>
            <a:lvl1pPr>
              <a:defRPr/>
            </a:lvl1pPr>
          </a:lstStyle>
          <a:p>
            <a:pPr>
              <a:defRPr/>
            </a:pPr>
            <a:endParaRPr lang="en-US" altLang="en-US"/>
          </a:p>
        </p:txBody>
      </p:sp>
      <p:sp>
        <p:nvSpPr>
          <p:cNvPr id="10" name="Rectangle 6"/>
          <p:cNvSpPr>
            <a:spLocks noGrp="1" noChangeArrowheads="1"/>
          </p:cNvSpPr>
          <p:nvPr>
            <p:ph type="sldNum" sz="quarter" idx="12"/>
          </p:nvPr>
        </p:nvSpPr>
        <p:spPr>
          <a:xfrm>
            <a:off x="2946400" y="6248400"/>
            <a:ext cx="1625600" cy="457200"/>
          </a:xfrm>
        </p:spPr>
        <p:txBody>
          <a:bodyPr/>
          <a:lstStyle>
            <a:lvl1pPr>
              <a:defRPr/>
            </a:lvl1pPr>
          </a:lstStyle>
          <a:p>
            <a:fld id="{23673DE3-44A8-4760-94EE-066CB422804B}" type="slidenum">
              <a:rPr lang="en-US" altLang="en-US"/>
              <a:pPr/>
              <a:t>‹#›</a:t>
            </a:fld>
            <a:endParaRPr lang="en-US" altLang="en-US"/>
          </a:p>
        </p:txBody>
      </p:sp>
    </p:spTree>
    <p:extLst>
      <p:ext uri="{BB962C8B-B14F-4D97-AF65-F5344CB8AC3E}">
        <p14:creationId xmlns:p14="http://schemas.microsoft.com/office/powerpoint/2010/main" val="35151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0357BE-9DC7-4254-BE4F-5CA687CC0AFE}" type="slidenum">
              <a:rPr lang="en-US" altLang="en-US"/>
              <a:pPr/>
              <a:t>‹#›</a:t>
            </a:fld>
            <a:endParaRPr lang="en-US" altLang="en-US"/>
          </a:p>
        </p:txBody>
      </p:sp>
    </p:spTree>
    <p:extLst>
      <p:ext uri="{BB962C8B-B14F-4D97-AF65-F5344CB8AC3E}">
        <p14:creationId xmlns:p14="http://schemas.microsoft.com/office/powerpoint/2010/main" val="3559770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DB09A9-5B7A-40E5-B511-9C20D6B6951A}" type="slidenum">
              <a:rPr lang="en-US" altLang="en-US"/>
              <a:pPr/>
              <a:t>‹#›</a:t>
            </a:fld>
            <a:endParaRPr lang="en-US" altLang="en-US"/>
          </a:p>
        </p:txBody>
      </p:sp>
    </p:spTree>
    <p:extLst>
      <p:ext uri="{BB962C8B-B14F-4D97-AF65-F5344CB8AC3E}">
        <p14:creationId xmlns:p14="http://schemas.microsoft.com/office/powerpoint/2010/main" val="1539433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8072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0CF3F41-11F2-4FD1-880E-3F8026CF46F0}" type="slidenum">
              <a:rPr lang="en-US" altLang="en-US"/>
              <a:pPr/>
              <a:t>‹#›</a:t>
            </a:fld>
            <a:endParaRPr lang="en-US" altLang="en-US"/>
          </a:p>
        </p:txBody>
      </p:sp>
    </p:spTree>
    <p:extLst>
      <p:ext uri="{BB962C8B-B14F-4D97-AF65-F5344CB8AC3E}">
        <p14:creationId xmlns:p14="http://schemas.microsoft.com/office/powerpoint/2010/main" val="82579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817AE22-D5CF-4F6D-93F5-453A89FA91B9}" type="slidenum">
              <a:rPr lang="en-US" altLang="en-US"/>
              <a:pPr/>
              <a:t>‹#›</a:t>
            </a:fld>
            <a:endParaRPr lang="en-US" altLang="en-US"/>
          </a:p>
        </p:txBody>
      </p:sp>
    </p:spTree>
    <p:extLst>
      <p:ext uri="{BB962C8B-B14F-4D97-AF65-F5344CB8AC3E}">
        <p14:creationId xmlns:p14="http://schemas.microsoft.com/office/powerpoint/2010/main" val="262653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2846FB7-50C2-4046-8D7E-C40F2BC8E778}" type="slidenum">
              <a:rPr lang="en-US" altLang="en-US"/>
              <a:pPr/>
              <a:t>‹#›</a:t>
            </a:fld>
            <a:endParaRPr lang="en-US" altLang="en-US"/>
          </a:p>
        </p:txBody>
      </p:sp>
    </p:spTree>
    <p:extLst>
      <p:ext uri="{BB962C8B-B14F-4D97-AF65-F5344CB8AC3E}">
        <p14:creationId xmlns:p14="http://schemas.microsoft.com/office/powerpoint/2010/main" val="780701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3AEA160-38A3-44D7-B87F-9869C8FAC832}" type="slidenum">
              <a:rPr lang="en-US" altLang="en-US"/>
              <a:pPr/>
              <a:t>‹#›</a:t>
            </a:fld>
            <a:endParaRPr lang="en-US" altLang="en-US"/>
          </a:p>
        </p:txBody>
      </p:sp>
    </p:spTree>
    <p:extLst>
      <p:ext uri="{BB962C8B-B14F-4D97-AF65-F5344CB8AC3E}">
        <p14:creationId xmlns:p14="http://schemas.microsoft.com/office/powerpoint/2010/main" val="2125323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86FE012-BDA7-454E-B341-6B4D5798955A}" type="slidenum">
              <a:rPr lang="en-US" altLang="en-US"/>
              <a:pPr/>
              <a:t>‹#›</a:t>
            </a:fld>
            <a:endParaRPr lang="en-US" altLang="en-US"/>
          </a:p>
        </p:txBody>
      </p:sp>
    </p:spTree>
    <p:extLst>
      <p:ext uri="{BB962C8B-B14F-4D97-AF65-F5344CB8AC3E}">
        <p14:creationId xmlns:p14="http://schemas.microsoft.com/office/powerpoint/2010/main" val="397456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5"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6"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EB0F9D35-4986-45C2-A347-34E8F0004944}"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1898760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64574C7-29C8-4A14-8B96-BE4B3F7BCECE}" type="slidenum">
              <a:rPr lang="en-US" altLang="en-US"/>
              <a:pPr/>
              <a:t>‹#›</a:t>
            </a:fld>
            <a:endParaRPr lang="en-US" altLang="en-US"/>
          </a:p>
        </p:txBody>
      </p:sp>
    </p:spTree>
    <p:extLst>
      <p:ext uri="{BB962C8B-B14F-4D97-AF65-F5344CB8AC3E}">
        <p14:creationId xmlns:p14="http://schemas.microsoft.com/office/powerpoint/2010/main" val="426478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2CC342D-D90F-499C-9269-41806E4AD264}" type="slidenum">
              <a:rPr lang="en-US" altLang="en-US"/>
              <a:pPr/>
              <a:t>‹#›</a:t>
            </a:fld>
            <a:endParaRPr lang="en-US" altLang="en-US"/>
          </a:p>
        </p:txBody>
      </p:sp>
    </p:spTree>
    <p:extLst>
      <p:ext uri="{BB962C8B-B14F-4D97-AF65-F5344CB8AC3E}">
        <p14:creationId xmlns:p14="http://schemas.microsoft.com/office/powerpoint/2010/main" val="2737308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0"/>
            <a:ext cx="2336800" cy="582930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032000" y="190500"/>
            <a:ext cx="68072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0D93332-6C80-4BB2-9D21-F595DFE6FBA9}" type="slidenum">
              <a:rPr lang="en-US" altLang="en-US"/>
              <a:pPr/>
              <a:t>‹#›</a:t>
            </a:fld>
            <a:endParaRPr lang="en-US" altLang="en-US"/>
          </a:p>
        </p:txBody>
      </p:sp>
    </p:spTree>
    <p:extLst>
      <p:ext uri="{BB962C8B-B14F-4D97-AF65-F5344CB8AC3E}">
        <p14:creationId xmlns:p14="http://schemas.microsoft.com/office/powerpoint/2010/main" val="259805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dirty="0"/>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18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dirty="0"/>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7277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dirty="0"/>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179698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dirty="0"/>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4783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843216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dirty="0"/>
              <a:t>Click icon to add chart</a:t>
            </a:r>
          </a:p>
        </p:txBody>
      </p:sp>
    </p:spTree>
    <p:extLst>
      <p:ext uri="{BB962C8B-B14F-4D97-AF65-F5344CB8AC3E}">
        <p14:creationId xmlns:p14="http://schemas.microsoft.com/office/powerpoint/2010/main" val="4046289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dirty="0"/>
              <a:t>Click icon to add table</a:t>
            </a:r>
            <a:endParaRPr lang="en-GB" noProof="0" dirty="0"/>
          </a:p>
        </p:txBody>
      </p:sp>
    </p:spTree>
    <p:extLst>
      <p:ext uri="{BB962C8B-B14F-4D97-AF65-F5344CB8AC3E}">
        <p14:creationId xmlns:p14="http://schemas.microsoft.com/office/powerpoint/2010/main" val="3143093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5"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6"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AF3802E9-B1B5-4F93-A8F4-81BFF0B28FAB}"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253075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69732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dirty="0"/>
              <a:t>Click icon to add picture</a:t>
            </a:r>
            <a:endParaRPr lang="en-IN"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val="1452866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79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59796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5054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599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3915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3667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43098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165248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8072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6"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7"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42A0AF0D-FDAF-4105-AE36-59F7C703946F}"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296761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1751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771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684000" cy="1143000"/>
          </a:xfrm>
        </p:spPr>
        <p:txBody>
          <a:bodyPr/>
          <a:lstStyle/>
          <a:p>
            <a:r>
              <a:rPr lang="en-US"/>
              <a:t>Click to edit Master title style</a:t>
            </a:r>
          </a:p>
        </p:txBody>
      </p:sp>
      <p:sp>
        <p:nvSpPr>
          <p:cNvPr id="3" name="Table Placeholder 2"/>
          <p:cNvSpPr>
            <a:spLocks noGrp="1"/>
          </p:cNvSpPr>
          <p:nvPr>
            <p:ph type="tbl" idx="1"/>
          </p:nvPr>
        </p:nvSpPr>
        <p:spPr>
          <a:xfrm>
            <a:off x="1016000" y="1600200"/>
            <a:ext cx="10769600" cy="4267200"/>
          </a:xfrm>
        </p:spPr>
        <p:txBody>
          <a:bodyPr/>
          <a:lstStyle/>
          <a:p>
            <a:pPr lvl="0"/>
            <a:endParaRPr lang="en-US" noProof="0" dirty="0"/>
          </a:p>
        </p:txBody>
      </p:sp>
      <p:sp>
        <p:nvSpPr>
          <p:cNvPr id="4" name="Rectangle 5">
            <a:extLst>
              <a:ext uri="{FF2B5EF4-FFF2-40B4-BE49-F238E27FC236}">
                <a16:creationId xmlns:a16="http://schemas.microsoft.com/office/drawing/2014/main" id="{84D4A6E8-22D4-496C-A11C-B1DEE6D15FBE}"/>
              </a:ext>
            </a:extLst>
          </p:cNvPr>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97716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3876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dirty="0"/>
          </a:p>
        </p:txBody>
      </p:sp>
      <p:sp>
        <p:nvSpPr>
          <p:cNvPr id="5" name="Footer Placeholder 4"/>
          <p:cNvSpPr>
            <a:spLocks noGrp="1"/>
          </p:cNvSpPr>
          <p:nvPr>
            <p:ph type="ftr" sz="quarter" idx="11"/>
          </p:nvPr>
        </p:nvSpPr>
        <p:spPr/>
        <p:txBody>
          <a:bodyPr/>
          <a:lstStyle/>
          <a:p>
            <a:r>
              <a:rPr lang="en-IE"/>
              <a:t>SOLAS</a:t>
            </a:r>
            <a:endParaRPr lang="en-IE" dirty="0"/>
          </a:p>
        </p:txBody>
      </p:sp>
      <p:sp>
        <p:nvSpPr>
          <p:cNvPr id="6" name="Slide Number Placeholder 5"/>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221843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dirty="0"/>
          </a:p>
        </p:txBody>
      </p:sp>
      <p:sp>
        <p:nvSpPr>
          <p:cNvPr id="5" name="Footer Placeholder 4"/>
          <p:cNvSpPr>
            <a:spLocks noGrp="1"/>
          </p:cNvSpPr>
          <p:nvPr>
            <p:ph type="ftr" sz="quarter" idx="11"/>
          </p:nvPr>
        </p:nvSpPr>
        <p:spPr/>
        <p:txBody>
          <a:bodyPr/>
          <a:lstStyle/>
          <a:p>
            <a:r>
              <a:rPr lang="en-IE"/>
              <a:t>SOLAS</a:t>
            </a:r>
            <a:endParaRPr lang="en-IE" dirty="0"/>
          </a:p>
        </p:txBody>
      </p:sp>
      <p:sp>
        <p:nvSpPr>
          <p:cNvPr id="6" name="Slide Number Placeholder 5"/>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2325892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dirty="0"/>
          </a:p>
        </p:txBody>
      </p:sp>
      <p:sp>
        <p:nvSpPr>
          <p:cNvPr id="5" name="Footer Placeholder 4"/>
          <p:cNvSpPr>
            <a:spLocks noGrp="1"/>
          </p:cNvSpPr>
          <p:nvPr>
            <p:ph type="ftr" sz="quarter" idx="11"/>
          </p:nvPr>
        </p:nvSpPr>
        <p:spPr/>
        <p:txBody>
          <a:bodyPr/>
          <a:lstStyle/>
          <a:p>
            <a:r>
              <a:rPr lang="en-IE"/>
              <a:t>SOLAS</a:t>
            </a:r>
            <a:endParaRPr lang="en-IE" dirty="0"/>
          </a:p>
        </p:txBody>
      </p:sp>
      <p:sp>
        <p:nvSpPr>
          <p:cNvPr id="6" name="Slide Number Placeholder 5"/>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862661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dirty="0"/>
          </a:p>
        </p:txBody>
      </p:sp>
      <p:sp>
        <p:nvSpPr>
          <p:cNvPr id="6" name="Footer Placeholder 5"/>
          <p:cNvSpPr>
            <a:spLocks noGrp="1"/>
          </p:cNvSpPr>
          <p:nvPr>
            <p:ph type="ftr" sz="quarter" idx="11"/>
          </p:nvPr>
        </p:nvSpPr>
        <p:spPr/>
        <p:txBody>
          <a:bodyPr/>
          <a:lstStyle/>
          <a:p>
            <a:r>
              <a:rPr lang="en-IE"/>
              <a:t>SOLAS</a:t>
            </a:r>
            <a:endParaRPr lang="en-IE" dirty="0"/>
          </a:p>
        </p:txBody>
      </p:sp>
      <p:sp>
        <p:nvSpPr>
          <p:cNvPr id="7" name="Slide Number Placeholder 6"/>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3114472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dirty="0"/>
          </a:p>
        </p:txBody>
      </p:sp>
      <p:sp>
        <p:nvSpPr>
          <p:cNvPr id="8" name="Footer Placeholder 7"/>
          <p:cNvSpPr>
            <a:spLocks noGrp="1"/>
          </p:cNvSpPr>
          <p:nvPr>
            <p:ph type="ftr" sz="quarter" idx="11"/>
          </p:nvPr>
        </p:nvSpPr>
        <p:spPr/>
        <p:txBody>
          <a:bodyPr/>
          <a:lstStyle/>
          <a:p>
            <a:r>
              <a:rPr lang="en-IE"/>
              <a:t>SOLAS</a:t>
            </a:r>
            <a:endParaRPr lang="en-IE" dirty="0"/>
          </a:p>
        </p:txBody>
      </p:sp>
      <p:sp>
        <p:nvSpPr>
          <p:cNvPr id="9" name="Slide Number Placeholder 8"/>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3990536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dirty="0"/>
          </a:p>
        </p:txBody>
      </p:sp>
      <p:sp>
        <p:nvSpPr>
          <p:cNvPr id="4" name="Footer Placeholder 3"/>
          <p:cNvSpPr>
            <a:spLocks noGrp="1"/>
          </p:cNvSpPr>
          <p:nvPr>
            <p:ph type="ftr" sz="quarter" idx="11"/>
          </p:nvPr>
        </p:nvSpPr>
        <p:spPr/>
        <p:txBody>
          <a:bodyPr/>
          <a:lstStyle/>
          <a:p>
            <a:r>
              <a:rPr lang="en-IE"/>
              <a:t>SOLAS</a:t>
            </a:r>
            <a:endParaRPr lang="en-IE" dirty="0"/>
          </a:p>
        </p:txBody>
      </p:sp>
      <p:sp>
        <p:nvSpPr>
          <p:cNvPr id="5" name="Slide Number Placeholder 4"/>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367699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8"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9"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4DA0B59E-FC62-483F-8A66-01469896D900}"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2571288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dirty="0"/>
          </a:p>
        </p:txBody>
      </p:sp>
      <p:sp>
        <p:nvSpPr>
          <p:cNvPr id="3" name="Footer Placeholder 2"/>
          <p:cNvSpPr>
            <a:spLocks noGrp="1"/>
          </p:cNvSpPr>
          <p:nvPr>
            <p:ph type="ftr" sz="quarter" idx="11"/>
          </p:nvPr>
        </p:nvSpPr>
        <p:spPr/>
        <p:txBody>
          <a:bodyPr/>
          <a:lstStyle/>
          <a:p>
            <a:r>
              <a:rPr lang="en-IE"/>
              <a:t>SOLAS</a:t>
            </a:r>
            <a:endParaRPr lang="en-IE" dirty="0"/>
          </a:p>
        </p:txBody>
      </p:sp>
      <p:sp>
        <p:nvSpPr>
          <p:cNvPr id="4" name="Slide Number Placeholder 3"/>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1883603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dirty="0"/>
          </a:p>
        </p:txBody>
      </p:sp>
      <p:sp>
        <p:nvSpPr>
          <p:cNvPr id="6" name="Footer Placeholder 5"/>
          <p:cNvSpPr>
            <a:spLocks noGrp="1"/>
          </p:cNvSpPr>
          <p:nvPr>
            <p:ph type="ftr" sz="quarter" idx="11"/>
          </p:nvPr>
        </p:nvSpPr>
        <p:spPr/>
        <p:txBody>
          <a:bodyPr/>
          <a:lstStyle/>
          <a:p>
            <a:r>
              <a:rPr lang="en-IE"/>
              <a:t>SOLAS</a:t>
            </a:r>
            <a:endParaRPr lang="en-IE" dirty="0"/>
          </a:p>
        </p:txBody>
      </p:sp>
      <p:sp>
        <p:nvSpPr>
          <p:cNvPr id="7" name="Slide Number Placeholder 6"/>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4222798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dirty="0"/>
          </a:p>
        </p:txBody>
      </p:sp>
      <p:sp>
        <p:nvSpPr>
          <p:cNvPr id="6" name="Footer Placeholder 5"/>
          <p:cNvSpPr>
            <a:spLocks noGrp="1"/>
          </p:cNvSpPr>
          <p:nvPr>
            <p:ph type="ftr" sz="quarter" idx="11"/>
          </p:nvPr>
        </p:nvSpPr>
        <p:spPr/>
        <p:txBody>
          <a:bodyPr/>
          <a:lstStyle/>
          <a:p>
            <a:r>
              <a:rPr lang="en-IE"/>
              <a:t>SOLAS</a:t>
            </a:r>
            <a:endParaRPr lang="en-IE" dirty="0"/>
          </a:p>
        </p:txBody>
      </p:sp>
      <p:sp>
        <p:nvSpPr>
          <p:cNvPr id="7" name="Slide Number Placeholder 6"/>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543066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dirty="0"/>
          </a:p>
        </p:txBody>
      </p:sp>
      <p:sp>
        <p:nvSpPr>
          <p:cNvPr id="5" name="Footer Placeholder 4"/>
          <p:cNvSpPr>
            <a:spLocks noGrp="1"/>
          </p:cNvSpPr>
          <p:nvPr>
            <p:ph type="ftr" sz="quarter" idx="11"/>
          </p:nvPr>
        </p:nvSpPr>
        <p:spPr/>
        <p:txBody>
          <a:bodyPr/>
          <a:lstStyle/>
          <a:p>
            <a:r>
              <a:rPr lang="en-IE"/>
              <a:t>SOLAS</a:t>
            </a:r>
            <a:endParaRPr lang="en-IE" dirty="0"/>
          </a:p>
        </p:txBody>
      </p:sp>
      <p:sp>
        <p:nvSpPr>
          <p:cNvPr id="6" name="Slide Number Placeholder 5"/>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1524480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dirty="0"/>
          </a:p>
        </p:txBody>
      </p:sp>
      <p:sp>
        <p:nvSpPr>
          <p:cNvPr id="5" name="Footer Placeholder 4"/>
          <p:cNvSpPr>
            <a:spLocks noGrp="1"/>
          </p:cNvSpPr>
          <p:nvPr>
            <p:ph type="ftr" sz="quarter" idx="11"/>
          </p:nvPr>
        </p:nvSpPr>
        <p:spPr/>
        <p:txBody>
          <a:bodyPr/>
          <a:lstStyle/>
          <a:p>
            <a:r>
              <a:rPr lang="en-IE"/>
              <a:t>SOLAS</a:t>
            </a:r>
            <a:endParaRPr lang="en-IE" dirty="0"/>
          </a:p>
        </p:txBody>
      </p:sp>
      <p:sp>
        <p:nvSpPr>
          <p:cNvPr id="6" name="Slide Number Placeholder 5"/>
          <p:cNvSpPr>
            <a:spLocks noGrp="1"/>
          </p:cNvSpPr>
          <p:nvPr>
            <p:ph type="sldNum" sz="quarter" idx="12"/>
          </p:nvPr>
        </p:nvSpPr>
        <p:spPr/>
        <p:txBody>
          <a:bodyPr/>
          <a:lstStyle/>
          <a:p>
            <a:fld id="{D02B18E4-B406-4678-A934-0B9F22E7971A}" type="slidenum">
              <a:rPr lang="en-IE" smtClean="0"/>
              <a:t>‹#›</a:t>
            </a:fld>
            <a:endParaRPr lang="en-IE" dirty="0"/>
          </a:p>
        </p:txBody>
      </p:sp>
    </p:spTree>
    <p:extLst>
      <p:ext uri="{BB962C8B-B14F-4D97-AF65-F5344CB8AC3E}">
        <p14:creationId xmlns:p14="http://schemas.microsoft.com/office/powerpoint/2010/main" val="1612175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endParaRPr lang="en-IE"/>
          </a:p>
        </p:txBody>
      </p:sp>
      <p:sp>
        <p:nvSpPr>
          <p:cNvPr id="3" name="Table Placeholder 2"/>
          <p:cNvSpPr>
            <a:spLocks noGrp="1"/>
          </p:cNvSpPr>
          <p:nvPr>
            <p:ph type="tbl" idx="1"/>
          </p:nvPr>
        </p:nvSpPr>
        <p:spPr>
          <a:xfrm>
            <a:off x="2032000" y="1905000"/>
            <a:ext cx="9347200" cy="4114800"/>
          </a:xfrm>
        </p:spPr>
        <p:txBody>
          <a:bodyPr/>
          <a:lstStyle/>
          <a:p>
            <a:pPr lvl="0"/>
            <a:endParaRPr lang="en-IE"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SOLAS</a:t>
            </a:r>
          </a:p>
        </p:txBody>
      </p:sp>
      <p:sp>
        <p:nvSpPr>
          <p:cNvPr id="6" name="Rectangle 6"/>
          <p:cNvSpPr>
            <a:spLocks noGrp="1" noChangeArrowheads="1"/>
          </p:cNvSpPr>
          <p:nvPr>
            <p:ph type="sldNum" sz="quarter" idx="12"/>
          </p:nvPr>
        </p:nvSpPr>
        <p:spPr>
          <a:ln/>
        </p:spPr>
        <p:txBody>
          <a:bodyPr/>
          <a:lstStyle>
            <a:lvl1pPr>
              <a:defRPr/>
            </a:lvl1pPr>
          </a:lstStyle>
          <a:p>
            <a:pPr>
              <a:defRPr/>
            </a:pPr>
            <a:fld id="{9C9A803E-AB2C-416F-A234-C688C807E32F}" type="slidenum">
              <a:rPr lang="en-GB"/>
              <a:pPr>
                <a:defRPr/>
              </a:pPr>
              <a:t>‹#›</a:t>
            </a:fld>
            <a:endParaRPr lang="en-GB"/>
          </a:p>
        </p:txBody>
      </p:sp>
    </p:spTree>
    <p:extLst>
      <p:ext uri="{BB962C8B-B14F-4D97-AF65-F5344CB8AC3E}">
        <p14:creationId xmlns:p14="http://schemas.microsoft.com/office/powerpoint/2010/main" val="148177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4"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5"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D36BDF4D-5E47-45A5-BF5A-796DDB035EA4}"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407499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3"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4"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E2A76211-4E0F-4792-89AF-5245E4C29FCD}"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196835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6"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7"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805A1DB6-3C0D-4790-B9BF-278CEBA419C3}"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129058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2398397-2AE3-4BC5-AB64-CB84040BC5DA}"/>
              </a:ext>
            </a:extLst>
          </p:cNvPr>
          <p:cNvSpPr>
            <a:spLocks noGrp="1" noChangeArrowheads="1"/>
          </p:cNvSpPr>
          <p:nvPr>
            <p:ph type="dt" sz="half" idx="10"/>
          </p:nvPr>
        </p:nvSpPr>
        <p:spPr>
          <a:ln/>
        </p:spPr>
        <p:txBody>
          <a:bodyPr/>
          <a:lstStyle>
            <a:lvl1pPr>
              <a:defRPr/>
            </a:lvl1pPr>
          </a:lstStyle>
          <a:p>
            <a:pPr>
              <a:defRPr/>
            </a:pPr>
            <a:endParaRPr lang="en-US" altLang="en-US">
              <a:solidFill>
                <a:srgbClr val="336666"/>
              </a:solidFill>
            </a:endParaRPr>
          </a:p>
        </p:txBody>
      </p:sp>
      <p:sp>
        <p:nvSpPr>
          <p:cNvPr id="6" name="Rectangle 5">
            <a:extLst>
              <a:ext uri="{FF2B5EF4-FFF2-40B4-BE49-F238E27FC236}">
                <a16:creationId xmlns:a16="http://schemas.microsoft.com/office/drawing/2014/main" id="{AA7C1734-4851-4F90-80B3-5FB638D4473F}"/>
              </a:ext>
            </a:extLst>
          </p:cNvPr>
          <p:cNvSpPr>
            <a:spLocks noGrp="1" noChangeArrowheads="1"/>
          </p:cNvSpPr>
          <p:nvPr>
            <p:ph type="ftr" sz="quarter" idx="11"/>
          </p:nvPr>
        </p:nvSpPr>
        <p:spPr>
          <a:ln/>
        </p:spPr>
        <p:txBody>
          <a:bodyPr/>
          <a:lstStyle>
            <a:lvl1pPr>
              <a:defRPr/>
            </a:lvl1pPr>
          </a:lstStyle>
          <a:p>
            <a:pPr>
              <a:defRPr/>
            </a:pPr>
            <a:endParaRPr lang="en-US" altLang="en-US">
              <a:solidFill>
                <a:srgbClr val="336666"/>
              </a:solidFill>
            </a:endParaRPr>
          </a:p>
        </p:txBody>
      </p:sp>
      <p:sp>
        <p:nvSpPr>
          <p:cNvPr id="7" name="Rectangle 6">
            <a:extLst>
              <a:ext uri="{FF2B5EF4-FFF2-40B4-BE49-F238E27FC236}">
                <a16:creationId xmlns:a16="http://schemas.microsoft.com/office/drawing/2014/main" id="{A16E57EB-9FF8-4BC9-A1B0-64E00A6C9C2A}"/>
              </a:ext>
            </a:extLst>
          </p:cNvPr>
          <p:cNvSpPr>
            <a:spLocks noGrp="1" noChangeArrowheads="1"/>
          </p:cNvSpPr>
          <p:nvPr>
            <p:ph type="sldNum" sz="quarter" idx="12"/>
          </p:nvPr>
        </p:nvSpPr>
        <p:spPr>
          <a:ln/>
        </p:spPr>
        <p:txBody>
          <a:bodyPr/>
          <a:lstStyle>
            <a:lvl1pPr>
              <a:defRPr/>
            </a:lvl1pPr>
          </a:lstStyle>
          <a:p>
            <a:pPr>
              <a:defRPr/>
            </a:pPr>
            <a:fld id="{7B3FB737-95A1-47AA-8595-A430F0E4A1F4}" type="slidenum">
              <a:rPr lang="en-US" altLang="en-US">
                <a:solidFill>
                  <a:srgbClr val="336666"/>
                </a:solidFill>
              </a:rPr>
              <a:pPr>
                <a:defRPr/>
              </a:pPr>
              <a:t>‹#›</a:t>
            </a:fld>
            <a:endParaRPr lang="en-US" altLang="en-US" dirty="0">
              <a:solidFill>
                <a:srgbClr val="336666"/>
              </a:solidFill>
            </a:endParaRPr>
          </a:p>
        </p:txBody>
      </p:sp>
    </p:spTree>
    <p:extLst>
      <p:ext uri="{BB962C8B-B14F-4D97-AF65-F5344CB8AC3E}">
        <p14:creationId xmlns:p14="http://schemas.microsoft.com/office/powerpoint/2010/main" val="28351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684" name="Rectangle 4">
            <a:extLst>
              <a:ext uri="{FF2B5EF4-FFF2-40B4-BE49-F238E27FC236}">
                <a16:creationId xmlns:a16="http://schemas.microsoft.com/office/drawing/2014/main" id="{62398397-2AE3-4BC5-AB64-CB84040BC5DA}"/>
              </a:ext>
            </a:extLst>
          </p:cNvPr>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dirty="0">
                <a:latin typeface="+mn-lt"/>
              </a:defRPr>
            </a:lvl1pPr>
          </a:lstStyle>
          <a:p>
            <a:pPr>
              <a:defRPr/>
            </a:pPr>
            <a:endParaRPr lang="en-US" altLang="en-US">
              <a:solidFill>
                <a:srgbClr val="336666"/>
              </a:solidFill>
            </a:endParaRPr>
          </a:p>
        </p:txBody>
      </p:sp>
      <p:sp>
        <p:nvSpPr>
          <p:cNvPr id="71685" name="Rectangle 5">
            <a:extLst>
              <a:ext uri="{FF2B5EF4-FFF2-40B4-BE49-F238E27FC236}">
                <a16:creationId xmlns:a16="http://schemas.microsoft.com/office/drawing/2014/main" id="{AA7C1734-4851-4F90-80B3-5FB638D4473F}"/>
              </a:ext>
            </a:extLst>
          </p:cNvPr>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dirty="0">
                <a:latin typeface="+mn-lt"/>
              </a:defRPr>
            </a:lvl1pPr>
          </a:lstStyle>
          <a:p>
            <a:pPr>
              <a:defRPr/>
            </a:pPr>
            <a:endParaRPr lang="en-US" altLang="en-US">
              <a:solidFill>
                <a:srgbClr val="336666"/>
              </a:solidFill>
            </a:endParaRPr>
          </a:p>
        </p:txBody>
      </p:sp>
      <p:sp>
        <p:nvSpPr>
          <p:cNvPr id="71686" name="Rectangle 6">
            <a:extLst>
              <a:ext uri="{FF2B5EF4-FFF2-40B4-BE49-F238E27FC236}">
                <a16:creationId xmlns:a16="http://schemas.microsoft.com/office/drawing/2014/main" id="{A16E57EB-9FF8-4BC9-A1B0-64E00A6C9C2A}"/>
              </a:ext>
            </a:extLst>
          </p:cNvPr>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12B9681C-E368-4A9A-983D-DD32B9ECF5FD}" type="slidenum">
              <a:rPr lang="en-US" altLang="en-US">
                <a:solidFill>
                  <a:srgbClr val="336666"/>
                </a:solidFill>
              </a:rPr>
              <a:pPr>
                <a:defRPr/>
              </a:pPr>
              <a:t>‹#›</a:t>
            </a:fld>
            <a:endParaRPr lang="en-US" altLang="en-US" dirty="0">
              <a:solidFill>
                <a:srgbClr val="336666"/>
              </a:solidFill>
            </a:endParaRPr>
          </a:p>
        </p:txBody>
      </p:sp>
      <p:sp>
        <p:nvSpPr>
          <p:cNvPr id="1031"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sz="1800">
              <a:solidFill>
                <a:srgbClr val="336666"/>
              </a:solidFill>
            </a:endParaRPr>
          </a:p>
        </p:txBody>
      </p:sp>
      <p:sp>
        <p:nvSpPr>
          <p:cNvPr id="1032" name="Oval 8">
            <a:extLst>
              <a:ext uri="{FF2B5EF4-FFF2-40B4-BE49-F238E27FC236}">
                <a16:creationId xmlns:a16="http://schemas.microsoft.com/office/drawing/2014/main" id="{F8024186-2240-43A4-AFAE-69A91148AC52}"/>
              </a:ext>
            </a:extLst>
          </p:cNvPr>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dirty="0">
              <a:solidFill>
                <a:srgbClr val="336666"/>
              </a:solidFill>
              <a:latin typeface="Times New Roman" panose="02020603050405020304" pitchFamily="18" charset="0"/>
            </a:endParaRPr>
          </a:p>
        </p:txBody>
      </p:sp>
      <p:sp>
        <p:nvSpPr>
          <p:cNvPr id="1033" name="Oval 9">
            <a:extLst>
              <a:ext uri="{FF2B5EF4-FFF2-40B4-BE49-F238E27FC236}">
                <a16:creationId xmlns:a16="http://schemas.microsoft.com/office/drawing/2014/main" id="{686D14C7-A1AD-4A9E-A9BF-E291428ABAB0}"/>
              </a:ext>
            </a:extLst>
          </p:cNvPr>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dirty="0">
              <a:solidFill>
                <a:srgbClr val="336666"/>
              </a:solidFill>
              <a:latin typeface="Times New Roman" panose="02020603050405020304" pitchFamily="18" charset="0"/>
            </a:endParaRPr>
          </a:p>
        </p:txBody>
      </p:sp>
      <p:sp>
        <p:nvSpPr>
          <p:cNvPr id="1034" name="Oval 10">
            <a:extLst>
              <a:ext uri="{FF2B5EF4-FFF2-40B4-BE49-F238E27FC236}">
                <a16:creationId xmlns:a16="http://schemas.microsoft.com/office/drawing/2014/main" id="{7225D52F-3459-437D-BDD2-5A607F7377A3}"/>
              </a:ext>
            </a:extLst>
          </p:cNvPr>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dirty="0">
              <a:solidFill>
                <a:srgbClr val="336666"/>
              </a:solidFill>
              <a:latin typeface="Times New Roman" panose="02020603050405020304" pitchFamily="18" charset="0"/>
            </a:endParaRPr>
          </a:p>
        </p:txBody>
      </p:sp>
    </p:spTree>
    <p:extLst>
      <p:ext uri="{BB962C8B-B14F-4D97-AF65-F5344CB8AC3E}">
        <p14:creationId xmlns:p14="http://schemas.microsoft.com/office/powerpoint/2010/main" val="18029593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panose="020B0604020202020204" pitchFamily="34" charset="0"/>
        </a:defRPr>
      </a:lvl2pPr>
      <a:lvl3pPr algn="l" rtl="0" eaLnBrk="0" fontAlgn="base" hangingPunct="0">
        <a:spcBef>
          <a:spcPct val="0"/>
        </a:spcBef>
        <a:spcAft>
          <a:spcPct val="0"/>
        </a:spcAft>
        <a:defRPr sz="4200">
          <a:solidFill>
            <a:schemeClr val="tx2"/>
          </a:solidFill>
          <a:latin typeface="Arial" panose="020B0604020202020204" pitchFamily="34" charset="0"/>
        </a:defRPr>
      </a:lvl3pPr>
      <a:lvl4pPr algn="l" rtl="0" eaLnBrk="0" fontAlgn="base" hangingPunct="0">
        <a:spcBef>
          <a:spcPct val="0"/>
        </a:spcBef>
        <a:spcAft>
          <a:spcPct val="0"/>
        </a:spcAft>
        <a:defRPr sz="4200">
          <a:solidFill>
            <a:schemeClr val="tx2"/>
          </a:solidFill>
          <a:latin typeface="Arial" panose="020B0604020202020204" pitchFamily="34" charset="0"/>
        </a:defRPr>
      </a:lvl4pPr>
      <a:lvl5pPr algn="l" rtl="0" eaLnBrk="0" fontAlgn="base" hangingPunct="0">
        <a:spcBef>
          <a:spcPct val="0"/>
        </a:spcBef>
        <a:spcAft>
          <a:spcPct val="0"/>
        </a:spcAft>
        <a:defRPr sz="4200">
          <a:solidFill>
            <a:schemeClr val="tx2"/>
          </a:solidFill>
          <a:latin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0" y="190500"/>
            <a:ext cx="93472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032000" y="1905000"/>
            <a:ext cx="934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6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endParaRPr lang="en-US" altLang="en-US"/>
          </a:p>
        </p:txBody>
      </p:sp>
      <p:sp>
        <p:nvSpPr>
          <p:cNvPr id="716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ltLang="en-US"/>
          </a:p>
        </p:txBody>
      </p:sp>
      <p:sp>
        <p:nvSpPr>
          <p:cNvPr id="716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602B04A7-01A3-49A6-B51D-8EE701249161}" type="slidenum">
              <a:rPr lang="en-US" altLang="en-US"/>
              <a:pPr/>
              <a:t>‹#›</a:t>
            </a:fld>
            <a:endParaRPr lang="en-US" altLang="en-US"/>
          </a:p>
        </p:txBody>
      </p:sp>
      <p:sp>
        <p:nvSpPr>
          <p:cNvPr id="1031" name="Line 7"/>
          <p:cNvSpPr>
            <a:spLocks noChangeShapeType="1"/>
          </p:cNvSpPr>
          <p:nvPr/>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sz="1800"/>
          </a:p>
        </p:txBody>
      </p:sp>
      <p:sp>
        <p:nvSpPr>
          <p:cNvPr id="1032" name="Oval 8"/>
          <p:cNvSpPr>
            <a:spLocks noChangeArrowheads="1"/>
          </p:cNvSpPr>
          <p:nvPr/>
        </p:nvSpPr>
        <p:spPr bwMode="auto">
          <a:xfrm>
            <a:off x="203200" y="838200"/>
            <a:ext cx="3048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a:latin typeface="Times New Roman" panose="02020603050405020304" pitchFamily="18" charset="0"/>
            </a:endParaRPr>
          </a:p>
        </p:txBody>
      </p:sp>
      <p:sp>
        <p:nvSpPr>
          <p:cNvPr id="1033" name="Oval 9"/>
          <p:cNvSpPr>
            <a:spLocks noChangeArrowheads="1"/>
          </p:cNvSpPr>
          <p:nvPr/>
        </p:nvSpPr>
        <p:spPr bwMode="auto">
          <a:xfrm>
            <a:off x="719667" y="838200"/>
            <a:ext cx="3048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a:latin typeface="Times New Roman" panose="02020603050405020304" pitchFamily="18" charset="0"/>
            </a:endParaRPr>
          </a:p>
        </p:txBody>
      </p:sp>
      <p:sp>
        <p:nvSpPr>
          <p:cNvPr id="1034" name="Oval 10"/>
          <p:cNvSpPr>
            <a:spLocks noChangeArrowheads="1"/>
          </p:cNvSpPr>
          <p:nvPr/>
        </p:nvSpPr>
        <p:spPr bwMode="auto">
          <a:xfrm>
            <a:off x="1236133" y="8382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defRPr>
            </a:lvl9pPr>
          </a:lstStyle>
          <a:p>
            <a:pPr algn="ctr" eaLnBrk="1" hangingPunct="1">
              <a:defRPr/>
            </a:pPr>
            <a:endParaRPr lang="en-GB" altLang="en-US" sz="2400">
              <a:latin typeface="Times New Roman" panose="02020603050405020304" pitchFamily="18" charset="0"/>
            </a:endParaRPr>
          </a:p>
        </p:txBody>
      </p:sp>
    </p:spTree>
    <p:extLst>
      <p:ext uri="{BB962C8B-B14F-4D97-AF65-F5344CB8AC3E}">
        <p14:creationId xmlns:p14="http://schemas.microsoft.com/office/powerpoint/2010/main" val="18749480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panose="020B0604020202020204" pitchFamily="34" charset="0"/>
        </a:defRPr>
      </a:lvl2pPr>
      <a:lvl3pPr algn="l" rtl="0" eaLnBrk="0" fontAlgn="base" hangingPunct="0">
        <a:spcBef>
          <a:spcPct val="0"/>
        </a:spcBef>
        <a:spcAft>
          <a:spcPct val="0"/>
        </a:spcAft>
        <a:defRPr sz="4200">
          <a:solidFill>
            <a:schemeClr val="tx2"/>
          </a:solidFill>
          <a:latin typeface="Arial" panose="020B0604020202020204" pitchFamily="34" charset="0"/>
        </a:defRPr>
      </a:lvl3pPr>
      <a:lvl4pPr algn="l" rtl="0" eaLnBrk="0" fontAlgn="base" hangingPunct="0">
        <a:spcBef>
          <a:spcPct val="0"/>
        </a:spcBef>
        <a:spcAft>
          <a:spcPct val="0"/>
        </a:spcAft>
        <a:defRPr sz="4200">
          <a:solidFill>
            <a:schemeClr val="tx2"/>
          </a:solidFill>
          <a:latin typeface="Arial" panose="020B0604020202020204" pitchFamily="34" charset="0"/>
        </a:defRPr>
      </a:lvl4pPr>
      <a:lvl5pPr algn="l" rtl="0" eaLnBrk="0" fontAlgn="base" hangingPunct="0">
        <a:spcBef>
          <a:spcPct val="0"/>
        </a:spcBef>
        <a:spcAft>
          <a:spcPct val="0"/>
        </a:spcAft>
        <a:defRPr sz="4200">
          <a:solidFill>
            <a:schemeClr val="tx2"/>
          </a:solidFill>
          <a:latin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1544947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SOLAS</a:t>
            </a:r>
            <a:endParaRPr lang="en-IE"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18E4-B406-4678-A934-0B9F22E7971A}" type="slidenum">
              <a:rPr lang="en-IE" smtClean="0"/>
              <a:t>‹#›</a:t>
            </a:fld>
            <a:endParaRPr lang="en-IE" dirty="0"/>
          </a:p>
        </p:txBody>
      </p:sp>
    </p:spTree>
    <p:extLst>
      <p:ext uri="{BB962C8B-B14F-4D97-AF65-F5344CB8AC3E}">
        <p14:creationId xmlns:p14="http://schemas.microsoft.com/office/powerpoint/2010/main" val="65885887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cif.ie/careersinconstruction" TargetMode="External"/><Relationship Id="rId2" Type="http://schemas.openxmlformats.org/officeDocument/2006/relationships/hyperlink" Target="http://www.apprenticeship.ie/"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780B-B57F-7278-6CB0-EBD718B00AE9}"/>
              </a:ext>
            </a:extLst>
          </p:cNvPr>
          <p:cNvSpPr>
            <a:spLocks noGrp="1"/>
          </p:cNvSpPr>
          <p:nvPr>
            <p:ph type="title"/>
          </p:nvPr>
        </p:nvSpPr>
        <p:spPr/>
        <p:txBody>
          <a:bodyPr/>
          <a:lstStyle/>
          <a:p>
            <a:r>
              <a:rPr lang="en-IE" dirty="0"/>
              <a:t>Presentation Template - Editable</a:t>
            </a:r>
          </a:p>
        </p:txBody>
      </p:sp>
      <p:sp>
        <p:nvSpPr>
          <p:cNvPr id="3" name="Content Placeholder 2">
            <a:extLst>
              <a:ext uri="{FF2B5EF4-FFF2-40B4-BE49-F238E27FC236}">
                <a16:creationId xmlns:a16="http://schemas.microsoft.com/office/drawing/2014/main" id="{664F1194-12ED-CF46-E063-65D351ED6849}"/>
              </a:ext>
            </a:extLst>
          </p:cNvPr>
          <p:cNvSpPr>
            <a:spLocks noGrp="1"/>
          </p:cNvSpPr>
          <p:nvPr>
            <p:ph idx="1"/>
          </p:nvPr>
        </p:nvSpPr>
        <p:spPr/>
        <p:txBody>
          <a:bodyPr/>
          <a:lstStyle/>
          <a:p>
            <a:r>
              <a:rPr lang="en-IE" dirty="0"/>
              <a:t>The following template is for participants of the schools partnership programme to use for presentations to schools with whom they have partnered. It is possible to customise it with logos, colours, imagery etc.</a:t>
            </a:r>
          </a:p>
        </p:txBody>
      </p:sp>
    </p:spTree>
    <p:extLst>
      <p:ext uri="{BB962C8B-B14F-4D97-AF65-F5344CB8AC3E}">
        <p14:creationId xmlns:p14="http://schemas.microsoft.com/office/powerpoint/2010/main" val="273589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IE" altLang="en-US" dirty="0"/>
              <a:t>Apprenticeships</a:t>
            </a:r>
          </a:p>
        </p:txBody>
      </p:sp>
      <p:sp>
        <p:nvSpPr>
          <p:cNvPr id="12291" name="Content Placeholder 2"/>
          <p:cNvSpPr>
            <a:spLocks noGrp="1"/>
          </p:cNvSpPr>
          <p:nvPr>
            <p:ph idx="1"/>
          </p:nvPr>
        </p:nvSpPr>
        <p:spPr>
          <a:xfrm>
            <a:off x="1631950" y="1828800"/>
            <a:ext cx="8928100" cy="4114800"/>
          </a:xfrm>
        </p:spPr>
        <p:txBody>
          <a:bodyPr/>
          <a:lstStyle/>
          <a:p>
            <a:pPr eaLnBrk="1" hangingPunct="1"/>
            <a:r>
              <a:rPr lang="en-IE" altLang="en-US" sz="2400" dirty="0">
                <a:latin typeface="Calibri" panose="020F0502020204030204" pitchFamily="34" charset="0"/>
                <a:cs typeface="Calibri" panose="020F0502020204030204" pitchFamily="34" charset="0"/>
              </a:rPr>
              <a:t>Apprenticeships are “</a:t>
            </a:r>
            <a:r>
              <a:rPr lang="en-IE" altLang="en-US" sz="2400" b="1" dirty="0">
                <a:latin typeface="Calibri" panose="020F0502020204030204" pitchFamily="34" charset="0"/>
                <a:cs typeface="Calibri" panose="020F0502020204030204" pitchFamily="34" charset="0"/>
              </a:rPr>
              <a:t>employer lead</a:t>
            </a:r>
            <a:r>
              <a:rPr lang="en-IE" altLang="en-US" sz="2400" dirty="0">
                <a:latin typeface="Calibri" panose="020F0502020204030204" pitchFamily="34" charset="0"/>
                <a:cs typeface="Calibri" panose="020F0502020204030204" pitchFamily="34" charset="0"/>
              </a:rPr>
              <a:t>” – meaning that in order to get an apprenticeship, you must persuade an employer to register you as an apprentice. Once you have been registered, you will commence your seven phases as outlined in the next slide.</a:t>
            </a:r>
          </a:p>
          <a:p>
            <a:pPr marL="0" indent="0" eaLnBrk="1" hangingPunct="1">
              <a:buNone/>
            </a:pPr>
            <a:endParaRPr lang="en-IE" altLang="en-US" sz="2400" dirty="0">
              <a:latin typeface="Calibri" panose="020F0502020204030204" pitchFamily="34" charset="0"/>
              <a:cs typeface="Calibri" panose="020F0502020204030204" pitchFamily="34" charset="0"/>
            </a:endParaRPr>
          </a:p>
          <a:p>
            <a:pPr eaLnBrk="1" hangingPunct="1"/>
            <a:r>
              <a:rPr lang="en-IE" altLang="en-US" sz="2400" dirty="0">
                <a:latin typeface="Calibri" panose="020F0502020204030204" pitchFamily="34" charset="0"/>
                <a:cs typeface="Calibri" panose="020F0502020204030204" pitchFamily="34" charset="0"/>
              </a:rPr>
              <a:t>3 of these phases are through the training provider and 4 are on the job with an employer/construction company. The entire apprenticeship process generally takes approximately 4 years.</a:t>
            </a:r>
          </a:p>
          <a:p>
            <a:pPr marL="0" indent="0" eaLnBrk="1" hangingPunct="1">
              <a:buNone/>
            </a:pPr>
            <a:endParaRPr lang="en-IE" altLang="en-US" sz="2400" dirty="0">
              <a:latin typeface="Calibri" panose="020F0502020204030204" pitchFamily="34" charset="0"/>
              <a:cs typeface="Calibri" panose="020F0502020204030204" pitchFamily="34" charset="0"/>
            </a:endParaRPr>
          </a:p>
          <a:p>
            <a:pPr eaLnBrk="1" hangingPunct="1"/>
            <a:r>
              <a:rPr lang="en-IE" altLang="en-US" sz="2400" dirty="0">
                <a:latin typeface="Calibri" panose="020F0502020204030204" pitchFamily="34" charset="0"/>
                <a:cs typeface="Calibri" panose="020F0502020204030204" pitchFamily="34" charset="0"/>
              </a:rPr>
              <a:t>Apprentices </a:t>
            </a:r>
            <a:r>
              <a:rPr lang="en-IE" altLang="en-US" sz="2400" b="1" dirty="0">
                <a:latin typeface="Calibri" panose="020F0502020204030204" pitchFamily="34" charset="0"/>
                <a:cs typeface="Calibri" panose="020F0502020204030204" pitchFamily="34" charset="0"/>
              </a:rPr>
              <a:t>get paid throughout all the phases</a:t>
            </a:r>
            <a:r>
              <a:rPr lang="en-IE" altLang="en-US" sz="2400" dirty="0">
                <a:latin typeface="Calibri" panose="020F0502020204030204" pitchFamily="34" charset="0"/>
                <a:cs typeface="Calibri" panose="020F0502020204030204" pitchFamily="34" charset="0"/>
              </a:rPr>
              <a:t>. Rates increase as you progress.</a:t>
            </a:r>
          </a:p>
        </p:txBody>
      </p:sp>
    </p:spTree>
    <p:extLst>
      <p:ext uri="{BB962C8B-B14F-4D97-AF65-F5344CB8AC3E}">
        <p14:creationId xmlns:p14="http://schemas.microsoft.com/office/powerpoint/2010/main" val="138852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IE" altLang="en-US"/>
              <a:t>Apprenticeships</a:t>
            </a:r>
          </a:p>
        </p:txBody>
      </p:sp>
      <p:pic>
        <p:nvPicPr>
          <p:cNvPr id="1331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0514" y="1844676"/>
            <a:ext cx="9070975" cy="4284663"/>
          </a:xfrm>
        </p:spPr>
      </p:pic>
    </p:spTree>
    <p:extLst>
      <p:ext uri="{BB962C8B-B14F-4D97-AF65-F5344CB8AC3E}">
        <p14:creationId xmlns:p14="http://schemas.microsoft.com/office/powerpoint/2010/main" val="404934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br>
              <a:rPr lang="en-IE" altLang="en-US" dirty="0"/>
            </a:br>
            <a:br>
              <a:rPr lang="en-IE" altLang="en-US" dirty="0"/>
            </a:br>
            <a:br>
              <a:rPr lang="en-IE" altLang="en-US" dirty="0"/>
            </a:br>
            <a:r>
              <a:rPr lang="en-IE" altLang="en-US" dirty="0"/>
              <a:t>Types of Construction Apprenticeships</a:t>
            </a:r>
            <a:br>
              <a:rPr lang="en-IE" altLang="en-US" sz="2000" dirty="0"/>
            </a:br>
            <a:br>
              <a:rPr lang="en-IE" altLang="en-US" sz="2000" dirty="0"/>
            </a:br>
            <a:br>
              <a:rPr lang="en-IE" altLang="en-US" sz="2800" dirty="0"/>
            </a:br>
            <a:br>
              <a:rPr lang="en-IE" altLang="en-US" dirty="0"/>
            </a:br>
            <a:endParaRPr lang="en-IE" altLang="en-US" dirty="0"/>
          </a:p>
        </p:txBody>
      </p:sp>
      <p:sp>
        <p:nvSpPr>
          <p:cNvPr id="14339" name="Content Placeholder 2"/>
          <p:cNvSpPr>
            <a:spLocks noGrp="1"/>
          </p:cNvSpPr>
          <p:nvPr>
            <p:ph sz="half" idx="1"/>
          </p:nvPr>
        </p:nvSpPr>
        <p:spPr>
          <a:xfrm>
            <a:off x="1703389" y="1989138"/>
            <a:ext cx="4149725" cy="4114800"/>
          </a:xfrm>
        </p:spPr>
        <p:txBody>
          <a:bodyPr/>
          <a:lstStyle/>
          <a:p>
            <a:pPr eaLnBrk="1" hangingPunct="1"/>
            <a:r>
              <a:rPr lang="en-IE" altLang="en-US" sz="2400" dirty="0">
                <a:latin typeface="Calibri" panose="020F0502020204030204" pitchFamily="34" charset="0"/>
                <a:cs typeface="Calibri" panose="020F0502020204030204" pitchFamily="34" charset="0"/>
              </a:rPr>
              <a:t>Brick &amp; </a:t>
            </a:r>
            <a:r>
              <a:rPr lang="en-IE" altLang="en-US" sz="2400" dirty="0" err="1">
                <a:latin typeface="Calibri" panose="020F0502020204030204" pitchFamily="34" charset="0"/>
                <a:cs typeface="Calibri" panose="020F0502020204030204" pitchFamily="34" charset="0"/>
              </a:rPr>
              <a:t>Stonelaying</a:t>
            </a:r>
            <a:endParaRPr lang="en-IE" altLang="en-US" sz="2400" dirty="0">
              <a:latin typeface="Calibri" panose="020F0502020204030204" pitchFamily="34" charset="0"/>
              <a:cs typeface="Calibri" panose="020F0502020204030204" pitchFamily="34" charset="0"/>
            </a:endParaRPr>
          </a:p>
          <a:p>
            <a:pPr eaLnBrk="1" hangingPunct="1"/>
            <a:r>
              <a:rPr lang="en-IE" altLang="en-US" sz="2400" dirty="0">
                <a:latin typeface="Calibri" panose="020F0502020204030204" pitchFamily="34" charset="0"/>
                <a:cs typeface="Calibri" panose="020F0502020204030204" pitchFamily="34" charset="0"/>
              </a:rPr>
              <a:t>Carpentry and Joinery</a:t>
            </a:r>
          </a:p>
          <a:p>
            <a:pPr eaLnBrk="1" hangingPunct="1"/>
            <a:r>
              <a:rPr lang="en-IE" altLang="en-US" sz="2400" dirty="0">
                <a:latin typeface="Calibri" panose="020F0502020204030204" pitchFamily="34" charset="0"/>
                <a:cs typeface="Calibri" panose="020F0502020204030204" pitchFamily="34" charset="0"/>
              </a:rPr>
              <a:t>Floor and Wall Tiling</a:t>
            </a:r>
          </a:p>
          <a:p>
            <a:pPr eaLnBrk="1" hangingPunct="1"/>
            <a:r>
              <a:rPr lang="en-IE" altLang="en-US" sz="2400" dirty="0">
                <a:latin typeface="Calibri" panose="020F0502020204030204" pitchFamily="34" charset="0"/>
                <a:cs typeface="Calibri" panose="020F0502020204030204" pitchFamily="34" charset="0"/>
              </a:rPr>
              <a:t>Painting &amp; Decorating</a:t>
            </a:r>
          </a:p>
          <a:p>
            <a:pPr eaLnBrk="1" hangingPunct="1"/>
            <a:r>
              <a:rPr lang="en-IE" altLang="en-US" sz="2400" dirty="0">
                <a:latin typeface="Calibri" panose="020F0502020204030204" pitchFamily="34" charset="0"/>
                <a:cs typeface="Calibri" panose="020F0502020204030204" pitchFamily="34" charset="0"/>
              </a:rPr>
              <a:t>Pipe Fitting</a:t>
            </a:r>
          </a:p>
          <a:p>
            <a:pPr eaLnBrk="1" hangingPunct="1"/>
            <a:r>
              <a:rPr lang="en-IE" altLang="en-US" sz="2400" dirty="0">
                <a:latin typeface="Calibri" panose="020F0502020204030204" pitchFamily="34" charset="0"/>
                <a:cs typeface="Calibri" panose="020F0502020204030204" pitchFamily="34" charset="0"/>
              </a:rPr>
              <a:t>Plastering</a:t>
            </a:r>
          </a:p>
          <a:p>
            <a:pPr eaLnBrk="1" hangingPunct="1"/>
            <a:r>
              <a:rPr lang="en-IE" altLang="en-US" sz="2400" dirty="0">
                <a:latin typeface="Calibri" panose="020F0502020204030204" pitchFamily="34" charset="0"/>
                <a:cs typeface="Calibri" panose="020F0502020204030204" pitchFamily="34" charset="0"/>
              </a:rPr>
              <a:t>Plumbing</a:t>
            </a:r>
          </a:p>
          <a:p>
            <a:pPr eaLnBrk="1" hangingPunct="1"/>
            <a:r>
              <a:rPr lang="en-IE" altLang="en-US" sz="2400" dirty="0">
                <a:latin typeface="Calibri" panose="020F0502020204030204" pitchFamily="34" charset="0"/>
                <a:cs typeface="Calibri" panose="020F0502020204030204" pitchFamily="34" charset="0"/>
              </a:rPr>
              <a:t>Stonecutting &amp; Stonemasonry</a:t>
            </a:r>
            <a:endParaRPr lang="en-IE" altLang="en-US" dirty="0">
              <a:latin typeface="Calibri" panose="020F0502020204030204" pitchFamily="34" charset="0"/>
              <a:cs typeface="Calibri" panose="020F0502020204030204" pitchFamily="34" charset="0"/>
            </a:endParaRPr>
          </a:p>
        </p:txBody>
      </p:sp>
      <p:sp>
        <p:nvSpPr>
          <p:cNvPr id="14340" name="Content Placeholder 1"/>
          <p:cNvSpPr>
            <a:spLocks noGrp="1"/>
          </p:cNvSpPr>
          <p:nvPr>
            <p:ph sz="half" idx="2"/>
          </p:nvPr>
        </p:nvSpPr>
        <p:spPr>
          <a:xfrm>
            <a:off x="5853114" y="1970088"/>
            <a:ext cx="4175125" cy="4114800"/>
          </a:xfrm>
        </p:spPr>
        <p:txBody>
          <a:bodyPr/>
          <a:lstStyle/>
          <a:p>
            <a:r>
              <a:rPr lang="en-IE" altLang="en-US" sz="2400" dirty="0">
                <a:latin typeface="Calibri" panose="020F0502020204030204" pitchFamily="34" charset="0"/>
                <a:cs typeface="Calibri" panose="020F0502020204030204" pitchFamily="34" charset="0"/>
              </a:rPr>
              <a:t>Wood Manufacturing and Finishing</a:t>
            </a:r>
          </a:p>
          <a:p>
            <a:r>
              <a:rPr lang="en-IE" altLang="en-US" sz="2400" dirty="0">
                <a:latin typeface="Calibri" panose="020F0502020204030204" pitchFamily="34" charset="0"/>
                <a:cs typeface="Calibri" panose="020F0502020204030204" pitchFamily="34" charset="0"/>
              </a:rPr>
              <a:t>Electrical</a:t>
            </a:r>
          </a:p>
          <a:p>
            <a:r>
              <a:rPr lang="en-IE" altLang="en-US" sz="2400" dirty="0">
                <a:latin typeface="Calibri" panose="020F0502020204030204" pitchFamily="34" charset="0"/>
                <a:cs typeface="Calibri" panose="020F0502020204030204" pitchFamily="34" charset="0"/>
              </a:rPr>
              <a:t>Electrical Instrumentation</a:t>
            </a:r>
          </a:p>
          <a:p>
            <a:r>
              <a:rPr lang="en-IE" altLang="en-US" sz="2400" dirty="0">
                <a:latin typeface="Calibri" panose="020F0502020204030204" pitchFamily="34" charset="0"/>
                <a:cs typeface="Calibri" panose="020F0502020204030204" pitchFamily="34" charset="0"/>
              </a:rPr>
              <a:t>Industrial Instrumentation</a:t>
            </a:r>
          </a:p>
          <a:p>
            <a:r>
              <a:rPr lang="en-IE" altLang="en-US" sz="2400" dirty="0">
                <a:latin typeface="Calibri" panose="020F0502020204030204" pitchFamily="34" charset="0"/>
                <a:cs typeface="Calibri" panose="020F0502020204030204" pitchFamily="34" charset="0"/>
              </a:rPr>
              <a:t>Industrial Insulation</a:t>
            </a:r>
          </a:p>
          <a:p>
            <a:r>
              <a:rPr lang="en-IE" altLang="en-US" sz="2400" dirty="0">
                <a:latin typeface="Calibri" panose="020F0502020204030204" pitchFamily="34" charset="0"/>
                <a:cs typeface="Calibri" panose="020F0502020204030204" pitchFamily="34" charset="0"/>
              </a:rPr>
              <a:t>Metal Fabrication</a:t>
            </a:r>
          </a:p>
          <a:p>
            <a:r>
              <a:rPr lang="en-IE" altLang="en-US" sz="2400" dirty="0">
                <a:latin typeface="Calibri" panose="020F0502020204030204" pitchFamily="34" charset="0"/>
                <a:cs typeface="Calibri" panose="020F0502020204030204" pitchFamily="34" charset="0"/>
              </a:rPr>
              <a:t>Sheet Metal Working</a:t>
            </a:r>
          </a:p>
          <a:p>
            <a:r>
              <a:rPr lang="en-IE" altLang="en-US" sz="2400" dirty="0">
                <a:latin typeface="Calibri" panose="020F0502020204030204" pitchFamily="34" charset="0"/>
                <a:cs typeface="Calibri" panose="020F0502020204030204" pitchFamily="34" charset="0"/>
              </a:rPr>
              <a:t>Construction Plant Fitting</a:t>
            </a:r>
            <a:endParaRPr lang="en-IE"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077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260648"/>
            <a:ext cx="7931224" cy="1800200"/>
          </a:xfrm>
        </p:spPr>
        <p:txBody>
          <a:bodyPr>
            <a:normAutofit fontScale="90000"/>
          </a:bodyPr>
          <a:lstStyle/>
          <a:p>
            <a:br>
              <a:rPr lang="en-IE" b="1" i="1" dirty="0"/>
            </a:br>
            <a:r>
              <a:rPr lang="en-IE" b="1" i="1" dirty="0"/>
              <a:t>SBA Apprenticeship Employed  Population</a:t>
            </a:r>
            <a:br>
              <a:rPr lang="en-IE" b="1" i="1" dirty="0"/>
            </a:br>
            <a:r>
              <a:rPr lang="en-IE" b="1" i="1" dirty="0"/>
              <a:t>2007 – 31/7/2023</a:t>
            </a:r>
            <a:br>
              <a:rPr lang="en-IE" b="1" i="1" dirty="0"/>
            </a:br>
            <a:endParaRPr lang="en-IE"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6002" y="3361873"/>
            <a:ext cx="6871659" cy="14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D02B18E4-B406-4678-A934-0B9F22E7971A}" type="slidenum">
              <a:rPr lang="en-IE">
                <a:solidFill>
                  <a:prstClr val="black">
                    <a:tint val="75000"/>
                  </a:prstClr>
                </a:solidFill>
                <a:latin typeface="Calibri"/>
              </a:rPr>
              <a:pPr/>
              <a:t>13</a:t>
            </a:fld>
            <a:endParaRPr lang="en-IE" dirty="0">
              <a:solidFill>
                <a:prstClr val="black">
                  <a:tint val="75000"/>
                </a:prstClr>
              </a:solidFill>
              <a:latin typeface="Calibri"/>
            </a:endParaRP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1" y="5966167"/>
            <a:ext cx="1381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2">
            <a:extLst>
              <a:ext uri="{FF2B5EF4-FFF2-40B4-BE49-F238E27FC236}">
                <a16:creationId xmlns:a16="http://schemas.microsoft.com/office/drawing/2014/main" id="{800CD056-3D1A-2BA2-D441-B0BD972B0534}"/>
              </a:ext>
            </a:extLst>
          </p:cNvPr>
          <p:cNvGraphicFramePr>
            <a:graphicFrameLocks/>
          </p:cNvGraphicFramePr>
          <p:nvPr/>
        </p:nvGraphicFramePr>
        <p:xfrm>
          <a:off x="2007629" y="2236722"/>
          <a:ext cx="7931224" cy="3163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253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260649"/>
            <a:ext cx="7992888" cy="576063"/>
          </a:xfrm>
        </p:spPr>
        <p:txBody>
          <a:bodyPr>
            <a:normAutofit fontScale="90000"/>
          </a:bodyPr>
          <a:lstStyle/>
          <a:p>
            <a:br>
              <a:rPr lang="en-IE" b="1" i="1" dirty="0"/>
            </a:br>
            <a:r>
              <a:rPr lang="en-IE" sz="3600" b="1" i="1" dirty="0"/>
              <a:t>SBA Employed Apprenticeship Population</a:t>
            </a:r>
            <a:br>
              <a:rPr lang="en-IE" sz="3600" b="1" i="1" dirty="0"/>
            </a:br>
            <a:r>
              <a:rPr lang="en-IE" sz="3600" b="1" i="1" dirty="0"/>
              <a:t>by Trade as at 31/7/23</a:t>
            </a:r>
            <a:br>
              <a:rPr lang="en-GB" sz="2000" b="1" i="1" dirty="0"/>
            </a:br>
            <a:endParaRPr lang="en-IE" dirty="0"/>
          </a:p>
        </p:txBody>
      </p:sp>
      <p:sp>
        <p:nvSpPr>
          <p:cNvPr id="9" name="Slide Number Placeholder 8"/>
          <p:cNvSpPr>
            <a:spLocks noGrp="1"/>
          </p:cNvSpPr>
          <p:nvPr>
            <p:ph type="sldNum" sz="quarter" idx="12"/>
          </p:nvPr>
        </p:nvSpPr>
        <p:spPr>
          <a:xfrm>
            <a:off x="6960096" y="6505582"/>
            <a:ext cx="2133600" cy="365125"/>
          </a:xfrm>
        </p:spPr>
        <p:txBody>
          <a:bodyPr/>
          <a:lstStyle/>
          <a:p>
            <a:fld id="{D02B18E4-B406-4678-A934-0B9F22E7971A}" type="slidenum">
              <a:rPr lang="en-IE">
                <a:solidFill>
                  <a:prstClr val="black">
                    <a:tint val="75000"/>
                  </a:prstClr>
                </a:solidFill>
                <a:latin typeface="Calibri"/>
              </a:rPr>
              <a:pPr/>
              <a:t>14</a:t>
            </a:fld>
            <a:endParaRPr lang="en-IE" dirty="0">
              <a:solidFill>
                <a:prstClr val="black">
                  <a:tint val="75000"/>
                </a:prstClr>
              </a:solidFill>
              <a:latin typeface="Calibri"/>
            </a:endParaRPr>
          </a:p>
        </p:txBody>
      </p:sp>
      <p:sp>
        <p:nvSpPr>
          <p:cNvPr id="6" name="TextBox 1">
            <a:extLst>
              <a:ext uri="{FF2B5EF4-FFF2-40B4-BE49-F238E27FC236}">
                <a16:creationId xmlns:a16="http://schemas.microsoft.com/office/drawing/2014/main" id="{72C6B18A-7F82-4E8D-92F0-4AE878B9684A}"/>
              </a:ext>
            </a:extLst>
          </p:cNvPr>
          <p:cNvSpPr txBox="1"/>
          <p:nvPr/>
        </p:nvSpPr>
        <p:spPr>
          <a:xfrm>
            <a:off x="2479707" y="6165306"/>
            <a:ext cx="2053902" cy="396043"/>
          </a:xfrm>
          <a:prstGeom prst="rect">
            <a:avLst/>
          </a:prstGeom>
          <a:solidFill>
            <a:schemeClr val="tx2">
              <a:lumMod val="60000"/>
              <a:lumOff val="4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b="1" dirty="0">
                <a:solidFill>
                  <a:prstClr val="white"/>
                </a:solidFill>
                <a:latin typeface="Calibri"/>
              </a:rPr>
              <a:t>Construction Total = 5,938 </a:t>
            </a:r>
          </a:p>
        </p:txBody>
      </p:sp>
      <p:sp>
        <p:nvSpPr>
          <p:cNvPr id="7" name="TextBox 1">
            <a:extLst>
              <a:ext uri="{FF2B5EF4-FFF2-40B4-BE49-F238E27FC236}">
                <a16:creationId xmlns:a16="http://schemas.microsoft.com/office/drawing/2014/main" id="{C30C012B-54D2-4344-9B1E-6C4A8A176B2C}"/>
              </a:ext>
            </a:extLst>
          </p:cNvPr>
          <p:cNvSpPr txBox="1"/>
          <p:nvPr/>
        </p:nvSpPr>
        <p:spPr>
          <a:xfrm>
            <a:off x="4717413" y="6155426"/>
            <a:ext cx="1742411" cy="360037"/>
          </a:xfrm>
          <a:prstGeom prst="rect">
            <a:avLst/>
          </a:prstGeom>
          <a:solidFill>
            <a:srgbClr val="FF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b="1" dirty="0">
                <a:solidFill>
                  <a:prstClr val="white"/>
                </a:solidFill>
                <a:latin typeface="Calibri"/>
              </a:rPr>
              <a:t>Electrical Total =10,544 </a:t>
            </a:r>
          </a:p>
        </p:txBody>
      </p:sp>
      <p:sp>
        <p:nvSpPr>
          <p:cNvPr id="8" name="TextBox 1">
            <a:extLst>
              <a:ext uri="{FF2B5EF4-FFF2-40B4-BE49-F238E27FC236}">
                <a16:creationId xmlns:a16="http://schemas.microsoft.com/office/drawing/2014/main" id="{DDFC90C2-C10C-4E59-AB81-A1CEC86A1B8D}"/>
              </a:ext>
            </a:extLst>
          </p:cNvPr>
          <p:cNvSpPr txBox="1"/>
          <p:nvPr/>
        </p:nvSpPr>
        <p:spPr>
          <a:xfrm>
            <a:off x="6552803" y="6165305"/>
            <a:ext cx="1656184" cy="325504"/>
          </a:xfrm>
          <a:prstGeom prst="rect">
            <a:avLst/>
          </a:prstGeom>
          <a:solidFill>
            <a:srgbClr val="7030A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b="1" dirty="0">
                <a:solidFill>
                  <a:prstClr val="white"/>
                </a:solidFill>
                <a:latin typeface="Calibri"/>
              </a:rPr>
              <a:t>Engineering Total = 2,253</a:t>
            </a:r>
          </a:p>
        </p:txBody>
      </p:sp>
      <p:sp>
        <p:nvSpPr>
          <p:cNvPr id="10" name="TextBox 1">
            <a:extLst>
              <a:ext uri="{FF2B5EF4-FFF2-40B4-BE49-F238E27FC236}">
                <a16:creationId xmlns:a16="http://schemas.microsoft.com/office/drawing/2014/main" id="{7AC68403-9D37-423F-8A93-FC37D687DACC}"/>
              </a:ext>
            </a:extLst>
          </p:cNvPr>
          <p:cNvSpPr txBox="1"/>
          <p:nvPr/>
        </p:nvSpPr>
        <p:spPr>
          <a:xfrm>
            <a:off x="8250547" y="6143072"/>
            <a:ext cx="1368152" cy="384743"/>
          </a:xfrm>
          <a:prstGeom prst="rect">
            <a:avLst/>
          </a:prstGeom>
          <a:solidFill>
            <a:srgbClr val="FFC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b="1" dirty="0">
                <a:solidFill>
                  <a:prstClr val="white"/>
                </a:solidFill>
                <a:latin typeface="Calibri"/>
              </a:rPr>
              <a:t>Motor Total = 2,580 </a:t>
            </a:r>
          </a:p>
        </p:txBody>
      </p:sp>
      <p:sp>
        <p:nvSpPr>
          <p:cNvPr id="12" name="TextBox 1">
            <a:extLst>
              <a:ext uri="{FF2B5EF4-FFF2-40B4-BE49-F238E27FC236}">
                <a16:creationId xmlns:a16="http://schemas.microsoft.com/office/drawing/2014/main" id="{709D6EBF-D17A-4F34-A96B-F93741E7BAFD}"/>
              </a:ext>
            </a:extLst>
          </p:cNvPr>
          <p:cNvSpPr txBox="1"/>
          <p:nvPr/>
        </p:nvSpPr>
        <p:spPr>
          <a:xfrm>
            <a:off x="9758908" y="6140261"/>
            <a:ext cx="462521" cy="384742"/>
          </a:xfrm>
          <a:prstGeom prst="rect">
            <a:avLst/>
          </a:prstGeom>
          <a:solidFill>
            <a:schemeClr val="accent1">
              <a:lumMod val="75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000" b="1" dirty="0">
                <a:solidFill>
                  <a:prstClr val="white"/>
                </a:solidFill>
                <a:latin typeface="Calibri"/>
              </a:rPr>
              <a:t>Print = 1</a:t>
            </a:r>
          </a:p>
        </p:txBody>
      </p:sp>
      <p:graphicFrame>
        <p:nvGraphicFramePr>
          <p:cNvPr id="4" name="Chart 3">
            <a:extLst>
              <a:ext uri="{FF2B5EF4-FFF2-40B4-BE49-F238E27FC236}">
                <a16:creationId xmlns:a16="http://schemas.microsoft.com/office/drawing/2014/main" id="{A00B084B-FBC6-71D1-26E0-CF4474744216}"/>
              </a:ext>
            </a:extLst>
          </p:cNvPr>
          <p:cNvGraphicFramePr>
            <a:graphicFrameLocks/>
          </p:cNvGraphicFramePr>
          <p:nvPr/>
        </p:nvGraphicFramePr>
        <p:xfrm>
          <a:off x="1718310" y="116632"/>
          <a:ext cx="8755380"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966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E" altLang="en-US" dirty="0"/>
              <a:t>Apprenticeship Pay</a:t>
            </a:r>
          </a:p>
        </p:txBody>
      </p:sp>
      <p:sp>
        <p:nvSpPr>
          <p:cNvPr id="11267" name="Content Placeholder 2"/>
          <p:cNvSpPr>
            <a:spLocks noGrp="1"/>
          </p:cNvSpPr>
          <p:nvPr>
            <p:ph idx="1"/>
          </p:nvPr>
        </p:nvSpPr>
        <p:spPr>
          <a:xfrm>
            <a:off x="1738314" y="1724025"/>
            <a:ext cx="8929687" cy="4114800"/>
          </a:xfrm>
        </p:spPr>
        <p:txBody>
          <a:bodyPr/>
          <a:lstStyle/>
          <a:p>
            <a:pPr marL="0" indent="0" eaLnBrk="1" hangingPunct="1">
              <a:buNone/>
              <a:defRPr/>
            </a:pPr>
            <a:r>
              <a:rPr lang="en-IE" altLang="en-US" sz="2400" dirty="0">
                <a:latin typeface="Calibri" panose="020F0502020204030204" pitchFamily="34" charset="0"/>
                <a:cs typeface="Calibri" panose="020F0502020204030204" pitchFamily="34" charset="0"/>
              </a:rPr>
              <a:t>Apprentices</a:t>
            </a:r>
          </a:p>
          <a:p>
            <a:pPr eaLnBrk="1" hangingPunct="1">
              <a:defRPr/>
            </a:pPr>
            <a:r>
              <a:rPr lang="en-IE" altLang="en-US" sz="2100" dirty="0">
                <a:latin typeface="Calibri" panose="020F0502020204030204" pitchFamily="34" charset="0"/>
                <a:cs typeface="Calibri" panose="020F0502020204030204" pitchFamily="34" charset="0"/>
              </a:rPr>
              <a:t>1st year: 33.3% of craft rate: €7.16 per hour (€280 weekly)</a:t>
            </a:r>
          </a:p>
          <a:p>
            <a:pPr eaLnBrk="1" hangingPunct="1">
              <a:defRPr/>
            </a:pPr>
            <a:r>
              <a:rPr lang="en-IE" altLang="en-US" sz="2100" dirty="0">
                <a:latin typeface="Calibri" panose="020F0502020204030204" pitchFamily="34" charset="0"/>
                <a:cs typeface="Calibri" panose="020F0502020204030204" pitchFamily="34" charset="0"/>
              </a:rPr>
              <a:t>2nd year: 50% of craft rate: €10.75 per hour (€420 weekly)</a:t>
            </a:r>
          </a:p>
          <a:p>
            <a:pPr eaLnBrk="1" hangingPunct="1">
              <a:defRPr/>
            </a:pPr>
            <a:r>
              <a:rPr lang="en-IE" altLang="en-US" sz="2100" dirty="0">
                <a:latin typeface="Calibri" panose="020F0502020204030204" pitchFamily="34" charset="0"/>
                <a:cs typeface="Calibri" panose="020F0502020204030204" pitchFamily="34" charset="0"/>
              </a:rPr>
              <a:t>3rd year: 75% of craft rate: €16.12 per hour (€629 weekly)</a:t>
            </a:r>
          </a:p>
          <a:p>
            <a:pPr eaLnBrk="1" hangingPunct="1">
              <a:defRPr/>
            </a:pPr>
            <a:r>
              <a:rPr lang="en-IE" altLang="en-US" sz="2100" dirty="0">
                <a:latin typeface="Calibri" panose="020F0502020204030204" pitchFamily="34" charset="0"/>
                <a:cs typeface="Calibri" panose="020F0502020204030204" pitchFamily="34" charset="0"/>
              </a:rPr>
              <a:t>4th year: 90% of craft rate: €19.34 per hour (€755 weekly)</a:t>
            </a:r>
          </a:p>
          <a:p>
            <a:pPr lvl="1" eaLnBrk="1" hangingPunct="1">
              <a:defRPr/>
            </a:pPr>
            <a:r>
              <a:rPr lang="en-IE" altLang="en-US" sz="1600" i="1" dirty="0">
                <a:latin typeface="Calibri" panose="020F0502020204030204" pitchFamily="34" charset="0"/>
                <a:cs typeface="Calibri" panose="020F0502020204030204" pitchFamily="34" charset="0"/>
              </a:rPr>
              <a:t>Based on 39 hour week.</a:t>
            </a:r>
          </a:p>
          <a:p>
            <a:pPr marL="457200" lvl="1" indent="0" eaLnBrk="1" hangingPunct="1">
              <a:buNone/>
              <a:defRPr/>
            </a:pPr>
            <a:endParaRPr lang="en-IE" altLang="en-US" sz="1600" i="1" dirty="0">
              <a:latin typeface="Calibri" panose="020F0502020204030204" pitchFamily="34" charset="0"/>
              <a:cs typeface="Calibri" panose="020F0502020204030204" pitchFamily="34" charset="0"/>
            </a:endParaRPr>
          </a:p>
          <a:p>
            <a:pPr marL="0" indent="0" eaLnBrk="1" hangingPunct="1">
              <a:buClr>
                <a:srgbClr val="336666"/>
              </a:buClr>
              <a:buNone/>
              <a:defRPr/>
            </a:pPr>
            <a:r>
              <a:rPr lang="en-IE" altLang="en-US" sz="2100" dirty="0">
                <a:solidFill>
                  <a:srgbClr val="000000"/>
                </a:solidFill>
                <a:latin typeface="Calibri" panose="020F0502020204030204" pitchFamily="34" charset="0"/>
                <a:cs typeface="Calibri" panose="020F0502020204030204" pitchFamily="34" charset="0"/>
              </a:rPr>
              <a:t>A fully qualified Craft Worker receives €21.49 per hour (€839 weekly)</a:t>
            </a:r>
          </a:p>
          <a:p>
            <a:pPr lvl="0" eaLnBrk="1" hangingPunct="1">
              <a:buClr>
                <a:srgbClr val="336666"/>
              </a:buClr>
              <a:defRPr/>
            </a:pPr>
            <a:r>
              <a:rPr lang="en-IE" altLang="en-US" sz="2100" dirty="0">
                <a:solidFill>
                  <a:srgbClr val="000000"/>
                </a:solidFill>
                <a:latin typeface="Calibri" panose="020F0502020204030204" pitchFamily="34" charset="0"/>
                <a:cs typeface="Calibri" panose="020F0502020204030204" pitchFamily="34" charset="0"/>
              </a:rPr>
              <a:t>Bricklayers/stone layers, carpenters and joiners, floor layers, glaziers, painters, plasterers, stone cutters, wood machinists, slaters and tilers.</a:t>
            </a:r>
          </a:p>
          <a:p>
            <a:pPr eaLnBrk="1" hangingPunct="1">
              <a:defRPr/>
            </a:pPr>
            <a:endParaRPr lang="en-IE" altLang="en-US" sz="2400" dirty="0">
              <a:latin typeface="Calibri" panose="020F0502020204030204" pitchFamily="34" charset="0"/>
              <a:cs typeface="Calibri" panose="020F0502020204030204" pitchFamily="34" charset="0"/>
            </a:endParaRPr>
          </a:p>
          <a:p>
            <a:pPr eaLnBrk="1" hangingPunct="1">
              <a:defRPr/>
            </a:pPr>
            <a:r>
              <a:rPr lang="en-IE" altLang="en-US" sz="2100" dirty="0">
                <a:latin typeface="Calibri" panose="020F0502020204030204" pitchFamily="34" charset="0"/>
                <a:cs typeface="Calibri" panose="020F0502020204030204" pitchFamily="34" charset="0"/>
              </a:rPr>
              <a:t>Further increases in rates of 3.5% due on 5</a:t>
            </a:r>
            <a:r>
              <a:rPr lang="en-IE" altLang="en-US" sz="2100" baseline="30000" dirty="0">
                <a:latin typeface="Calibri" panose="020F0502020204030204" pitchFamily="34" charset="0"/>
                <a:cs typeface="Calibri" panose="020F0502020204030204" pitchFamily="34" charset="0"/>
              </a:rPr>
              <a:t>th</a:t>
            </a:r>
            <a:r>
              <a:rPr lang="en-IE" altLang="en-US" sz="2100" dirty="0">
                <a:latin typeface="Calibri" panose="020F0502020204030204" pitchFamily="34" charset="0"/>
                <a:cs typeface="Calibri" panose="020F0502020204030204" pitchFamily="34" charset="0"/>
              </a:rPr>
              <a:t> August 2024.</a:t>
            </a:r>
          </a:p>
        </p:txBody>
      </p:sp>
    </p:spTree>
    <p:extLst>
      <p:ext uri="{BB962C8B-B14F-4D97-AF65-F5344CB8AC3E}">
        <p14:creationId xmlns:p14="http://schemas.microsoft.com/office/powerpoint/2010/main" val="315823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E" altLang="en-US" dirty="0"/>
              <a:t>Construction Pay</a:t>
            </a:r>
          </a:p>
        </p:txBody>
      </p:sp>
      <p:sp>
        <p:nvSpPr>
          <p:cNvPr id="11267" name="Content Placeholder 2"/>
          <p:cNvSpPr>
            <a:spLocks noGrp="1"/>
          </p:cNvSpPr>
          <p:nvPr>
            <p:ph idx="1"/>
          </p:nvPr>
        </p:nvSpPr>
        <p:spPr>
          <a:xfrm>
            <a:off x="1752600" y="1828800"/>
            <a:ext cx="8929687" cy="4114800"/>
          </a:xfrm>
        </p:spPr>
        <p:txBody>
          <a:bodyPr/>
          <a:lstStyle/>
          <a:p>
            <a:pPr eaLnBrk="1" hangingPunct="1">
              <a:defRPr/>
            </a:pPr>
            <a:r>
              <a:rPr lang="en-IE" altLang="en-US" sz="2200" dirty="0">
                <a:latin typeface="Calibri" panose="020F0502020204030204" pitchFamily="34" charset="0"/>
                <a:cs typeface="Calibri" panose="020F0502020204030204" pitchFamily="34" charset="0"/>
              </a:rPr>
              <a:t>There are separate wage agreements for the Electrical Sector and Mechanical Sector.</a:t>
            </a:r>
          </a:p>
          <a:p>
            <a:pPr eaLnBrk="1" hangingPunct="1">
              <a:defRPr/>
            </a:pPr>
            <a:endParaRPr lang="en-IE" altLang="en-US" sz="2200" dirty="0">
              <a:latin typeface="Calibri" panose="020F0502020204030204" pitchFamily="34" charset="0"/>
              <a:cs typeface="Calibri" panose="020F0502020204030204" pitchFamily="34" charset="0"/>
            </a:endParaRPr>
          </a:p>
          <a:p>
            <a:pPr eaLnBrk="1" hangingPunct="1">
              <a:defRPr/>
            </a:pPr>
            <a:r>
              <a:rPr lang="en-IE" altLang="en-US" sz="2200" dirty="0">
                <a:latin typeface="Calibri" panose="020F0502020204030204" pitchFamily="34" charset="0"/>
                <a:cs typeface="Calibri" panose="020F0502020204030204" pitchFamily="34" charset="0"/>
              </a:rPr>
              <a:t>Construction employers must pay into a pension fund for employees.</a:t>
            </a:r>
          </a:p>
          <a:p>
            <a:pPr eaLnBrk="1" hangingPunct="1">
              <a:defRPr/>
            </a:pPr>
            <a:endParaRPr lang="en-IE" altLang="en-US" sz="2200" dirty="0">
              <a:latin typeface="Calibri" panose="020F0502020204030204" pitchFamily="34" charset="0"/>
              <a:cs typeface="Calibri" panose="020F0502020204030204" pitchFamily="34" charset="0"/>
            </a:endParaRPr>
          </a:p>
          <a:p>
            <a:pPr eaLnBrk="1" hangingPunct="1">
              <a:defRPr/>
            </a:pPr>
            <a:r>
              <a:rPr lang="en-IE" altLang="en-US" sz="2200" dirty="0">
                <a:latin typeface="Calibri" panose="020F0502020204030204" pitchFamily="34" charset="0"/>
                <a:cs typeface="Calibri" panose="020F0502020204030204" pitchFamily="34" charset="0"/>
              </a:rPr>
              <a:t>Opportunities to earn time and a half and double time for working extra hours.</a:t>
            </a:r>
          </a:p>
          <a:p>
            <a:pPr eaLnBrk="1" hangingPunct="1">
              <a:defRPr/>
            </a:pPr>
            <a:endParaRPr lang="en-IE" altLang="en-US" sz="2200" dirty="0">
              <a:latin typeface="Calibri" panose="020F0502020204030204" pitchFamily="34" charset="0"/>
              <a:cs typeface="Calibri" panose="020F0502020204030204" pitchFamily="34" charset="0"/>
            </a:endParaRPr>
          </a:p>
          <a:p>
            <a:pPr eaLnBrk="1" hangingPunct="1">
              <a:defRPr/>
            </a:pPr>
            <a:r>
              <a:rPr lang="en-IE" altLang="en-US" sz="2200" dirty="0">
                <a:latin typeface="Calibri" panose="020F0502020204030204" pitchFamily="34" charset="0"/>
                <a:cs typeface="Calibri" panose="020F0502020204030204" pitchFamily="34" charset="0"/>
              </a:rPr>
              <a:t>Can also be payments for lodge or travel, company car and mobile phone.</a:t>
            </a:r>
          </a:p>
          <a:p>
            <a:pPr marL="0" indent="0" eaLnBrk="1" hangingPunct="1">
              <a:buNone/>
              <a:defRPr/>
            </a:pPr>
            <a:endParaRPr lang="en-IE" altLang="en-US" sz="2200" dirty="0"/>
          </a:p>
          <a:p>
            <a:pPr marL="0" indent="0" eaLnBrk="1" hangingPunct="1">
              <a:buNone/>
              <a:defRPr/>
            </a:pPr>
            <a:r>
              <a:rPr lang="en-IE" altLang="en-US" sz="2100" dirty="0"/>
              <a:t> </a:t>
            </a:r>
          </a:p>
        </p:txBody>
      </p:sp>
    </p:spTree>
    <p:extLst>
      <p:ext uri="{BB962C8B-B14F-4D97-AF65-F5344CB8AC3E}">
        <p14:creationId xmlns:p14="http://schemas.microsoft.com/office/powerpoint/2010/main" val="112074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IE" altLang="en-US" dirty="0"/>
              <a:t>Apprenticeship Jobs</a:t>
            </a:r>
          </a:p>
        </p:txBody>
      </p:sp>
      <p:sp>
        <p:nvSpPr>
          <p:cNvPr id="11267" name="Content Placeholder 2"/>
          <p:cNvSpPr>
            <a:spLocks noGrp="1"/>
          </p:cNvSpPr>
          <p:nvPr>
            <p:ph idx="1"/>
          </p:nvPr>
        </p:nvSpPr>
        <p:spPr>
          <a:xfrm>
            <a:off x="1676400" y="1905000"/>
            <a:ext cx="8929687" cy="4114800"/>
          </a:xfrm>
        </p:spPr>
        <p:txBody>
          <a:bodyPr/>
          <a:lstStyle/>
          <a:p>
            <a:pPr marL="0" indent="0" eaLnBrk="1" hangingPunct="1">
              <a:buNone/>
              <a:defRPr/>
            </a:pPr>
            <a:r>
              <a:rPr lang="en-IE" altLang="en-US" sz="2400" dirty="0"/>
              <a:t>For more information on apprenticeships please visit:</a:t>
            </a:r>
          </a:p>
          <a:p>
            <a:pPr marL="0" indent="0" eaLnBrk="1" hangingPunct="1">
              <a:spcBef>
                <a:spcPts val="0"/>
              </a:spcBef>
              <a:buNone/>
              <a:defRPr/>
            </a:pPr>
            <a:endParaRPr lang="en-IE" altLang="en-US" sz="2400" dirty="0"/>
          </a:p>
          <a:p>
            <a:pPr eaLnBrk="1" hangingPunct="1">
              <a:defRPr/>
            </a:pPr>
            <a:r>
              <a:rPr lang="en-IE" altLang="en-US" sz="1800" dirty="0"/>
              <a:t>Further information, videos on the different types of apprenticeships and current job opportunities:</a:t>
            </a:r>
          </a:p>
          <a:p>
            <a:pPr eaLnBrk="1" hangingPunct="1">
              <a:defRPr/>
            </a:pPr>
            <a:endParaRPr lang="en-IE" altLang="en-US" sz="1800" dirty="0"/>
          </a:p>
          <a:p>
            <a:pPr marL="0" indent="0" eaLnBrk="1" hangingPunct="1">
              <a:buNone/>
              <a:defRPr/>
            </a:pPr>
            <a:r>
              <a:rPr lang="en-IE" altLang="en-US" sz="1800" dirty="0">
                <a:hlinkClick r:id="rId2"/>
              </a:rPr>
              <a:t>www.apprenticeship.ie</a:t>
            </a:r>
            <a:endParaRPr lang="en-IE" altLang="en-US" sz="1800" dirty="0"/>
          </a:p>
          <a:p>
            <a:pPr marL="0" indent="0" eaLnBrk="1" hangingPunct="1">
              <a:buNone/>
              <a:defRPr/>
            </a:pPr>
            <a:endParaRPr lang="en-IE" altLang="en-US" sz="1800" dirty="0">
              <a:hlinkClick r:id="" action="ppaction://noaction"/>
            </a:endParaRPr>
          </a:p>
          <a:p>
            <a:pPr marL="0" indent="0" eaLnBrk="1" hangingPunct="1">
              <a:buNone/>
              <a:defRPr/>
            </a:pPr>
            <a:r>
              <a:rPr lang="en-IE" altLang="en-US" sz="1800" dirty="0">
                <a:hlinkClick r:id="" action="ppaction://noaction"/>
              </a:rPr>
              <a:t>https://careersportal.ie/apprenticeships</a:t>
            </a:r>
            <a:endParaRPr lang="en-IE" altLang="en-US" sz="1800" dirty="0"/>
          </a:p>
          <a:p>
            <a:pPr marL="0" indent="0" eaLnBrk="1" hangingPunct="1">
              <a:buNone/>
              <a:defRPr/>
            </a:pPr>
            <a:endParaRPr lang="en-IE" altLang="en-US" sz="1800" dirty="0"/>
          </a:p>
          <a:p>
            <a:pPr marL="0" indent="0" eaLnBrk="1" hangingPunct="1">
              <a:buNone/>
              <a:defRPr/>
            </a:pPr>
            <a:r>
              <a:rPr lang="en-IE" altLang="en-US" sz="1800" dirty="0">
                <a:hlinkClick r:id="rId3"/>
              </a:rPr>
              <a:t>www.cif.ie/careersinconstruction</a:t>
            </a:r>
            <a:r>
              <a:rPr lang="en-IE" altLang="en-US" sz="1800" dirty="0"/>
              <a:t> </a:t>
            </a:r>
          </a:p>
          <a:p>
            <a:pPr marL="0" indent="0" eaLnBrk="1" hangingPunct="1">
              <a:buNone/>
              <a:defRPr/>
            </a:pPr>
            <a:endParaRPr lang="en-IE" altLang="en-US" sz="2000" dirty="0"/>
          </a:p>
          <a:p>
            <a:pPr marL="0" indent="0" eaLnBrk="1" hangingPunct="1">
              <a:buNone/>
              <a:defRPr/>
            </a:pPr>
            <a:endParaRPr lang="en-IE" altLang="en-US" sz="2400" dirty="0"/>
          </a:p>
        </p:txBody>
      </p:sp>
    </p:spTree>
    <p:extLst>
      <p:ext uri="{BB962C8B-B14F-4D97-AF65-F5344CB8AC3E}">
        <p14:creationId xmlns:p14="http://schemas.microsoft.com/office/powerpoint/2010/main" val="288866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IE" altLang="en-US" sz="3600" dirty="0"/>
              <a:t>Construction Professionals</a:t>
            </a:r>
          </a:p>
        </p:txBody>
      </p:sp>
      <p:sp>
        <p:nvSpPr>
          <p:cNvPr id="11267" name="Content Placeholder 2"/>
          <p:cNvSpPr>
            <a:spLocks noGrp="1"/>
          </p:cNvSpPr>
          <p:nvPr>
            <p:ph idx="1"/>
          </p:nvPr>
        </p:nvSpPr>
        <p:spPr>
          <a:xfrm>
            <a:off x="1631950" y="1717675"/>
            <a:ext cx="9264650" cy="4454525"/>
          </a:xfrm>
        </p:spPr>
        <p:txBody>
          <a:bodyPr/>
          <a:lstStyle/>
          <a:p>
            <a:pPr marL="0" indent="0" eaLnBrk="1" hangingPunct="1">
              <a:buNone/>
              <a:defRPr/>
            </a:pPr>
            <a:r>
              <a:rPr lang="en-IE" altLang="en-US" sz="2400" dirty="0">
                <a:latin typeface="Calibri" panose="020F0502020204030204" pitchFamily="34" charset="0"/>
                <a:cs typeface="Calibri" panose="020F0502020204030204" pitchFamily="34" charset="0"/>
              </a:rPr>
              <a:t>Construction Professionals work in three broad areas:</a:t>
            </a:r>
          </a:p>
          <a:p>
            <a:pPr marL="0" indent="0" eaLnBrk="1" hangingPunct="1">
              <a:buNone/>
              <a:defRPr/>
            </a:pPr>
            <a:endParaRPr lang="en-IE" altLang="en-US" sz="1000" dirty="0">
              <a:latin typeface="Calibri" panose="020F0502020204030204" pitchFamily="34" charset="0"/>
              <a:cs typeface="Calibri" panose="020F0502020204030204" pitchFamily="34" charset="0"/>
            </a:endParaRPr>
          </a:p>
          <a:p>
            <a:pPr eaLnBrk="1" hangingPunct="1">
              <a:defRPr/>
            </a:pPr>
            <a:r>
              <a:rPr lang="en-IE" altLang="en-US" sz="2400" dirty="0">
                <a:latin typeface="Calibri" panose="020F0502020204030204" pitchFamily="34" charset="0"/>
                <a:cs typeface="Calibri" panose="020F0502020204030204" pitchFamily="34" charset="0"/>
              </a:rPr>
              <a:t>Civils</a:t>
            </a:r>
          </a:p>
          <a:p>
            <a:pPr lvl="1" eaLnBrk="1" hangingPunct="1">
              <a:defRPr/>
            </a:pPr>
            <a:r>
              <a:rPr lang="en-IE" altLang="en-US" sz="2000" dirty="0">
                <a:latin typeface="Calibri" panose="020F0502020204030204" pitchFamily="34" charset="0"/>
                <a:cs typeface="Calibri" panose="020F0502020204030204" pitchFamily="34" charset="0"/>
              </a:rPr>
              <a:t>Civils deals with big infrastructure projects like roads and flood defences.</a:t>
            </a:r>
          </a:p>
          <a:p>
            <a:pPr marL="457200" lvl="1" indent="0" eaLnBrk="1" hangingPunct="1">
              <a:buNone/>
              <a:defRPr/>
            </a:pPr>
            <a:endParaRPr lang="en-IE" altLang="en-US" sz="2000" dirty="0">
              <a:latin typeface="Calibri" panose="020F0502020204030204" pitchFamily="34" charset="0"/>
              <a:cs typeface="Calibri" panose="020F0502020204030204" pitchFamily="34" charset="0"/>
            </a:endParaRPr>
          </a:p>
          <a:p>
            <a:pPr eaLnBrk="1" hangingPunct="1">
              <a:defRPr/>
            </a:pPr>
            <a:r>
              <a:rPr lang="en-IE" altLang="en-US" sz="2400" dirty="0">
                <a:latin typeface="Calibri" panose="020F0502020204030204" pitchFamily="34" charset="0"/>
                <a:cs typeface="Calibri" panose="020F0502020204030204" pitchFamily="34" charset="0"/>
              </a:rPr>
              <a:t>Building</a:t>
            </a:r>
          </a:p>
          <a:p>
            <a:pPr lvl="1" eaLnBrk="1" hangingPunct="1">
              <a:defRPr/>
            </a:pPr>
            <a:r>
              <a:rPr lang="en-IE" altLang="en-US" sz="2000" dirty="0">
                <a:latin typeface="Calibri" panose="020F0502020204030204" pitchFamily="34" charset="0"/>
                <a:cs typeface="Calibri" panose="020F0502020204030204" pitchFamily="34" charset="0"/>
              </a:rPr>
              <a:t>Professionals involved in the building side of the industry are Involved in projects like shopping centres and industrial units.</a:t>
            </a:r>
          </a:p>
          <a:p>
            <a:pPr marL="457200" lvl="1" indent="0" eaLnBrk="1" hangingPunct="1">
              <a:buNone/>
              <a:defRPr/>
            </a:pPr>
            <a:endParaRPr lang="en-IE" altLang="en-US" sz="2000" dirty="0">
              <a:latin typeface="Calibri" panose="020F0502020204030204" pitchFamily="34" charset="0"/>
              <a:cs typeface="Calibri" panose="020F0502020204030204" pitchFamily="34" charset="0"/>
            </a:endParaRPr>
          </a:p>
          <a:p>
            <a:pPr eaLnBrk="1" hangingPunct="1">
              <a:defRPr/>
            </a:pPr>
            <a:r>
              <a:rPr lang="en-IE" altLang="en-US" sz="2400" dirty="0">
                <a:latin typeface="Calibri" panose="020F0502020204030204" pitchFamily="34" charset="0"/>
                <a:cs typeface="Calibri" panose="020F0502020204030204" pitchFamily="34" charset="0"/>
              </a:rPr>
              <a:t>Mechanical &amp; Electrical</a:t>
            </a:r>
          </a:p>
          <a:p>
            <a:pPr lvl="1" eaLnBrk="1" hangingPunct="1">
              <a:defRPr/>
            </a:pPr>
            <a:r>
              <a:rPr lang="en-IE" altLang="en-US" sz="2000" dirty="0">
                <a:latin typeface="Calibri" panose="020F0502020204030204" pitchFamily="34" charset="0"/>
                <a:cs typeface="Calibri" panose="020F0502020204030204" pitchFamily="34" charset="0"/>
              </a:rPr>
              <a:t>As the name suggests is a specialist area dealing with the fit-out of a building including heating, ventilation, air-conditioning and electrical works.</a:t>
            </a:r>
          </a:p>
          <a:p>
            <a:pPr marL="0" indent="0" eaLnBrk="1" hangingPunct="1">
              <a:buNone/>
              <a:defRPr/>
            </a:pPr>
            <a:endParaRPr lang="en-IE" altLang="en-US" dirty="0"/>
          </a:p>
        </p:txBody>
      </p:sp>
    </p:spTree>
    <p:extLst>
      <p:ext uri="{BB962C8B-B14F-4D97-AF65-F5344CB8AC3E}">
        <p14:creationId xmlns:p14="http://schemas.microsoft.com/office/powerpoint/2010/main" val="173204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IE" altLang="en-US" dirty="0"/>
              <a:t>Third Level</a:t>
            </a:r>
          </a:p>
        </p:txBody>
      </p:sp>
      <p:sp>
        <p:nvSpPr>
          <p:cNvPr id="11267" name="Content Placeholder 2"/>
          <p:cNvSpPr>
            <a:spLocks noGrp="1"/>
          </p:cNvSpPr>
          <p:nvPr>
            <p:ph idx="1"/>
          </p:nvPr>
        </p:nvSpPr>
        <p:spPr>
          <a:xfrm>
            <a:off x="1765300" y="1557338"/>
            <a:ext cx="8928100" cy="1655638"/>
          </a:xfrm>
        </p:spPr>
        <p:txBody>
          <a:bodyPr/>
          <a:lstStyle/>
          <a:p>
            <a:pPr eaLnBrk="1" hangingPunct="1">
              <a:defRPr/>
            </a:pPr>
            <a:r>
              <a:rPr lang="en-IE" altLang="en-US" sz="2000" dirty="0">
                <a:latin typeface="Calibri" panose="020F0502020204030204" pitchFamily="34" charset="0"/>
                <a:cs typeface="Calibri" panose="020F0502020204030204" pitchFamily="34" charset="0"/>
              </a:rPr>
              <a:t>There is a significant range of education and training opportunities for learners across Level 4(LC) to Level 9(Masters) on the National Framework of Qualifications in engineering, construction and craft Apprenticeship is Level 6.</a:t>
            </a:r>
          </a:p>
          <a:p>
            <a:pPr eaLnBrk="1" hangingPunct="1">
              <a:defRPr/>
            </a:pPr>
            <a:endParaRPr lang="en-IE" altLang="en-US" sz="2000" dirty="0">
              <a:latin typeface="Calibri" panose="020F0502020204030204" pitchFamily="34" charset="0"/>
              <a:cs typeface="Calibri" panose="020F0502020204030204" pitchFamily="34" charset="0"/>
            </a:endParaRPr>
          </a:p>
          <a:p>
            <a:pPr eaLnBrk="1" hangingPunct="1">
              <a:defRPr/>
            </a:pPr>
            <a:r>
              <a:rPr lang="en-IE" altLang="en-US" sz="2000" dirty="0">
                <a:latin typeface="Calibri" panose="020F0502020204030204" pitchFamily="34" charset="0"/>
                <a:cs typeface="Calibri" panose="020F0502020204030204" pitchFamily="34" charset="0"/>
              </a:rPr>
              <a:t>CAO offer over 180</a:t>
            </a:r>
            <a:r>
              <a:rPr lang="en-IE" altLang="en-US" sz="2000" dirty="0">
                <a:solidFill>
                  <a:srgbClr val="FF0000"/>
                </a:solidFill>
                <a:latin typeface="Calibri" panose="020F0502020204030204" pitchFamily="34" charset="0"/>
                <a:cs typeface="Calibri" panose="020F0502020204030204" pitchFamily="34" charset="0"/>
              </a:rPr>
              <a:t> </a:t>
            </a:r>
            <a:r>
              <a:rPr lang="en-IE" altLang="en-US" sz="2000" dirty="0">
                <a:latin typeface="Calibri" panose="020F0502020204030204" pitchFamily="34" charset="0"/>
                <a:cs typeface="Calibri" panose="020F0502020204030204" pitchFamily="34" charset="0"/>
              </a:rPr>
              <a:t>different construction related courses across the country. </a:t>
            </a:r>
          </a:p>
          <a:p>
            <a:pPr marL="0" indent="0" eaLnBrk="1" hangingPunct="1">
              <a:buNone/>
              <a:defRPr/>
            </a:pPr>
            <a:r>
              <a:rPr lang="en-IE" altLang="en-US" sz="2000" dirty="0">
                <a:latin typeface="Calibri" panose="020F0502020204030204" pitchFamily="34" charset="0"/>
                <a:cs typeface="Calibri" panose="020F0502020204030204" pitchFamily="34" charset="0"/>
              </a:rPr>
              <a:t>      These courses can be grouped as follows:</a:t>
            </a:r>
          </a:p>
        </p:txBody>
      </p:sp>
      <p:sp>
        <p:nvSpPr>
          <p:cNvPr id="8" name="TextBox 7"/>
          <p:cNvSpPr txBox="1"/>
          <p:nvPr/>
        </p:nvSpPr>
        <p:spPr>
          <a:xfrm>
            <a:off x="2438400" y="3778439"/>
            <a:ext cx="3600400" cy="224676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Architecture</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Quantity Surveyor</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Civil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Environmental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Electrical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Health &amp; Safety</a:t>
            </a:r>
          </a:p>
        </p:txBody>
      </p:sp>
      <p:sp>
        <p:nvSpPr>
          <p:cNvPr id="9" name="TextBox 8"/>
          <p:cNvSpPr txBox="1"/>
          <p:nvPr/>
        </p:nvSpPr>
        <p:spPr>
          <a:xfrm>
            <a:off x="6324600" y="3789041"/>
            <a:ext cx="4680520" cy="181588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Mechanical Engineering</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Building Information Modelling (BIM)</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Construction Management</a:t>
            </a:r>
          </a:p>
          <a:p>
            <a:pPr marL="342900" marR="0" lvl="0" indent="-342900" algn="l" defTabSz="914400" rtl="0" eaLnBrk="1" fontAlgn="base" latinLnBrk="0" hangingPunct="1">
              <a:lnSpc>
                <a:spcPct val="100000"/>
              </a:lnSpc>
              <a:spcBef>
                <a:spcPct val="20000"/>
              </a:spcBef>
              <a:spcAft>
                <a:spcPct val="0"/>
              </a:spcAft>
              <a:buClr>
                <a:srgbClr val="336666"/>
              </a:buClr>
              <a:buSzPct val="70000"/>
              <a:buFont typeface="Wingdings" pitchFamily="2" charset="2"/>
              <a:buChar char="¢"/>
              <a:tabLst/>
              <a:defRPr/>
            </a:pPr>
            <a:r>
              <a:rPr kumimoji="0" lang="en-IE" alt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Energy Management/Sustainable Engineering</a:t>
            </a:r>
          </a:p>
        </p:txBody>
      </p:sp>
    </p:spTree>
    <p:extLst>
      <p:ext uri="{BB962C8B-B14F-4D97-AF65-F5344CB8AC3E}">
        <p14:creationId xmlns:p14="http://schemas.microsoft.com/office/powerpoint/2010/main" val="234887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p:txBody>
          <a:bodyPr/>
          <a:lstStyle/>
          <a:p>
            <a:pPr eaLnBrk="1" hangingPunct="1"/>
            <a:r>
              <a:rPr lang="en-IE" altLang="en-US" b="1" dirty="0">
                <a:latin typeface="Candara" panose="020E0502030303020204" pitchFamily="34" charset="0"/>
              </a:rPr>
              <a:t>Careers in Construction </a:t>
            </a:r>
            <a:endParaRPr lang="en-US" altLang="en-US" sz="6000" b="1" dirty="0"/>
          </a:p>
        </p:txBody>
      </p:sp>
    </p:spTree>
    <p:extLst>
      <p:ext uri="{BB962C8B-B14F-4D97-AF65-F5344CB8AC3E}">
        <p14:creationId xmlns:p14="http://schemas.microsoft.com/office/powerpoint/2010/main" val="23533006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IE" altLang="en-US" sz="3600" dirty="0"/>
              <a:t>Construction Professionals Starting Pay</a:t>
            </a:r>
          </a:p>
        </p:txBody>
      </p:sp>
      <p:sp>
        <p:nvSpPr>
          <p:cNvPr id="11267" name="Content Placeholder 2"/>
          <p:cNvSpPr>
            <a:spLocks noGrp="1"/>
          </p:cNvSpPr>
          <p:nvPr>
            <p:ph idx="1"/>
          </p:nvPr>
        </p:nvSpPr>
        <p:spPr>
          <a:xfrm>
            <a:off x="1905000" y="1752600"/>
            <a:ext cx="8928100" cy="4114800"/>
          </a:xfrm>
        </p:spPr>
        <p:txBody>
          <a:bodyPr/>
          <a:lstStyle/>
          <a:p>
            <a:pPr eaLnBrk="1" hangingPunct="1">
              <a:defRPr/>
            </a:pPr>
            <a:r>
              <a:rPr lang="en-IE" altLang="en-US" sz="2400" dirty="0">
                <a:latin typeface="Calibri" panose="020F0502020204030204" pitchFamily="34" charset="0"/>
                <a:cs typeface="Calibri" panose="020F0502020204030204" pitchFamily="34" charset="0"/>
              </a:rPr>
              <a:t>Construction Economist/Quantity Surveyor: €34,000</a:t>
            </a:r>
          </a:p>
          <a:p>
            <a:pPr eaLnBrk="1" hangingPunct="1">
              <a:defRPr/>
            </a:pPr>
            <a:r>
              <a:rPr lang="en-IE" altLang="en-US" sz="2400" dirty="0">
                <a:latin typeface="Calibri" panose="020F0502020204030204" pitchFamily="34" charset="0"/>
                <a:cs typeface="Calibri" panose="020F0502020204030204" pitchFamily="34" charset="0"/>
              </a:rPr>
              <a:t>Construction Manager: €41,000</a:t>
            </a:r>
          </a:p>
          <a:p>
            <a:pPr eaLnBrk="1" hangingPunct="1">
              <a:defRPr/>
            </a:pPr>
            <a:r>
              <a:rPr lang="en-IE" altLang="en-US" sz="2400" dirty="0">
                <a:latin typeface="Calibri" panose="020F0502020204030204" pitchFamily="34" charset="0"/>
                <a:cs typeface="Calibri" panose="020F0502020204030204" pitchFamily="34" charset="0"/>
              </a:rPr>
              <a:t>Civil Engineer: €34,000</a:t>
            </a:r>
          </a:p>
          <a:p>
            <a:pPr eaLnBrk="1" hangingPunct="1">
              <a:defRPr/>
            </a:pPr>
            <a:r>
              <a:rPr lang="en-IE" altLang="en-US" sz="2400" dirty="0">
                <a:latin typeface="Calibri" panose="020F0502020204030204" pitchFamily="34" charset="0"/>
                <a:cs typeface="Calibri" panose="020F0502020204030204" pitchFamily="34" charset="0"/>
              </a:rPr>
              <a:t>Structural Engineer: €32,000</a:t>
            </a:r>
          </a:p>
          <a:p>
            <a:pPr eaLnBrk="1" hangingPunct="1">
              <a:defRPr/>
            </a:pPr>
            <a:r>
              <a:rPr lang="en-IE" altLang="en-US" sz="2400" dirty="0">
                <a:latin typeface="Calibri" panose="020F0502020204030204" pitchFamily="34" charset="0"/>
                <a:cs typeface="Calibri" panose="020F0502020204030204" pitchFamily="34" charset="0"/>
              </a:rPr>
              <a:t>Building Services Engineer: €35,000</a:t>
            </a:r>
          </a:p>
          <a:p>
            <a:pPr eaLnBrk="1" hangingPunct="1">
              <a:defRPr/>
            </a:pPr>
            <a:r>
              <a:rPr lang="en-IE" altLang="en-US" sz="2400" dirty="0">
                <a:latin typeface="Calibri" panose="020F0502020204030204" pitchFamily="34" charset="0"/>
                <a:cs typeface="Calibri" panose="020F0502020204030204" pitchFamily="34" charset="0"/>
              </a:rPr>
              <a:t>Building Information Modeller (Coordinator): €48,000</a:t>
            </a:r>
          </a:p>
          <a:p>
            <a:pPr eaLnBrk="1" hangingPunct="1">
              <a:defRPr/>
            </a:pPr>
            <a:r>
              <a:rPr lang="en-IE" altLang="en-US" sz="2400" dirty="0">
                <a:latin typeface="Calibri" panose="020F0502020204030204" pitchFamily="34" charset="0"/>
                <a:cs typeface="Calibri" panose="020F0502020204030204" pitchFamily="34" charset="0"/>
              </a:rPr>
              <a:t>Architect: €36,000</a:t>
            </a:r>
          </a:p>
          <a:p>
            <a:pPr eaLnBrk="1" hangingPunct="1">
              <a:defRPr/>
            </a:pPr>
            <a:r>
              <a:rPr lang="en-IE" altLang="en-US" sz="2400" dirty="0">
                <a:latin typeface="Calibri" panose="020F0502020204030204" pitchFamily="34" charset="0"/>
                <a:cs typeface="Calibri" panose="020F0502020204030204" pitchFamily="34" charset="0"/>
              </a:rPr>
              <a:t>Health &amp; Safety Officer: €32,000</a:t>
            </a:r>
          </a:p>
          <a:p>
            <a:pPr eaLnBrk="1" hangingPunct="1">
              <a:defRPr/>
            </a:pPr>
            <a:r>
              <a:rPr lang="en-IE" altLang="en-US" sz="2400" dirty="0">
                <a:latin typeface="Calibri" panose="020F0502020204030204" pitchFamily="34" charset="0"/>
                <a:cs typeface="Calibri" panose="020F0502020204030204" pitchFamily="34" charset="0"/>
              </a:rPr>
              <a:t>Facilities Manager: €40,000</a:t>
            </a:r>
          </a:p>
          <a:p>
            <a:pPr eaLnBrk="1" hangingPunct="1">
              <a:defRPr/>
            </a:pPr>
            <a:r>
              <a:rPr lang="en-IE" altLang="en-US" sz="2400" dirty="0">
                <a:latin typeface="Calibri" panose="020F0502020204030204" pitchFamily="34" charset="0"/>
                <a:cs typeface="Calibri" panose="020F0502020204030204" pitchFamily="34" charset="0"/>
              </a:rPr>
              <a:t>Site Manager: €40,000</a:t>
            </a:r>
          </a:p>
          <a:p>
            <a:pPr marL="0" indent="0" eaLnBrk="1" hangingPunct="1">
              <a:buNone/>
              <a:defRPr/>
            </a:pPr>
            <a:endParaRPr lang="en-IE" altLang="en-US" sz="2400" dirty="0"/>
          </a:p>
          <a:p>
            <a:pPr marL="0" indent="0" eaLnBrk="1" hangingPunct="1">
              <a:buNone/>
              <a:defRPr/>
            </a:pPr>
            <a:endParaRPr lang="en-IE" altLang="en-US" sz="2400" dirty="0"/>
          </a:p>
        </p:txBody>
      </p:sp>
    </p:spTree>
    <p:extLst>
      <p:ext uri="{BB962C8B-B14F-4D97-AF65-F5344CB8AC3E}">
        <p14:creationId xmlns:p14="http://schemas.microsoft.com/office/powerpoint/2010/main" val="153839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7105-0D6B-D236-B070-8A6FCB5E7E30}"/>
              </a:ext>
            </a:extLst>
          </p:cNvPr>
          <p:cNvSpPr>
            <a:spLocks noGrp="1"/>
          </p:cNvSpPr>
          <p:nvPr>
            <p:ph type="title"/>
          </p:nvPr>
        </p:nvSpPr>
        <p:spPr/>
        <p:txBody>
          <a:bodyPr/>
          <a:lstStyle/>
          <a:p>
            <a:r>
              <a:rPr lang="en-GB" dirty="0"/>
              <a:t>Women in Construction </a:t>
            </a:r>
            <a:endParaRPr lang="en-IE" dirty="0"/>
          </a:p>
        </p:txBody>
      </p:sp>
      <p:sp>
        <p:nvSpPr>
          <p:cNvPr id="3" name="Content Placeholder 2">
            <a:extLst>
              <a:ext uri="{FF2B5EF4-FFF2-40B4-BE49-F238E27FC236}">
                <a16:creationId xmlns:a16="http://schemas.microsoft.com/office/drawing/2014/main" id="{2250E194-B2D0-AC5F-606B-B9CF774B703A}"/>
              </a:ext>
            </a:extLst>
          </p:cNvPr>
          <p:cNvSpPr>
            <a:spLocks noGrp="1"/>
          </p:cNvSpPr>
          <p:nvPr>
            <p:ph idx="1"/>
          </p:nvPr>
        </p:nvSpPr>
        <p:spPr>
          <a:xfrm>
            <a:off x="2032000" y="1524000"/>
            <a:ext cx="9347200" cy="4114800"/>
          </a:xfrm>
        </p:spPr>
        <p:txBody>
          <a:bodyPr/>
          <a:lstStyle/>
          <a:p>
            <a:r>
              <a:rPr lang="en-GB" sz="2400" b="0" i="0" dirty="0">
                <a:solidFill>
                  <a:srgbClr val="303030"/>
                </a:solidFill>
                <a:effectLst/>
                <a:latin typeface="Calibri" panose="020F0502020204030204" pitchFamily="34" charset="0"/>
                <a:cs typeface="Calibri" panose="020F0502020204030204" pitchFamily="34" charset="0"/>
              </a:rPr>
              <a:t>Women currently make up </a:t>
            </a:r>
            <a:r>
              <a:rPr lang="en-GB" sz="2400" i="0" dirty="0">
                <a:solidFill>
                  <a:srgbClr val="303030"/>
                </a:solidFill>
                <a:effectLst/>
                <a:latin typeface="Calibri" panose="020F0502020204030204" pitchFamily="34" charset="0"/>
                <a:cs typeface="Calibri" panose="020F0502020204030204" pitchFamily="34" charset="0"/>
              </a:rPr>
              <a:t>just</a:t>
            </a:r>
            <a:r>
              <a:rPr lang="en-GB" sz="2400" b="1" i="0" dirty="0">
                <a:solidFill>
                  <a:srgbClr val="303030"/>
                </a:solidFill>
                <a:effectLst/>
                <a:latin typeface="Calibri" panose="020F0502020204030204" pitchFamily="34" charset="0"/>
                <a:cs typeface="Calibri" panose="020F0502020204030204" pitchFamily="34" charset="0"/>
              </a:rPr>
              <a:t> 9%</a:t>
            </a:r>
            <a:r>
              <a:rPr lang="en-GB" sz="2400" b="0" i="0" dirty="0">
                <a:solidFill>
                  <a:srgbClr val="303030"/>
                </a:solidFill>
                <a:effectLst/>
                <a:latin typeface="Calibri" panose="020F0502020204030204" pitchFamily="34" charset="0"/>
                <a:cs typeface="Calibri" panose="020F0502020204030204" pitchFamily="34" charset="0"/>
              </a:rPr>
              <a:t> of the construction workforce, but this falls to </a:t>
            </a:r>
            <a:r>
              <a:rPr lang="en-GB" sz="2400" b="1" i="0" dirty="0">
                <a:solidFill>
                  <a:srgbClr val="303030"/>
                </a:solidFill>
                <a:effectLst/>
                <a:latin typeface="Calibri" panose="020F0502020204030204" pitchFamily="34" charset="0"/>
                <a:cs typeface="Calibri" panose="020F0502020204030204" pitchFamily="34" charset="0"/>
              </a:rPr>
              <a:t>1% </a:t>
            </a:r>
            <a:r>
              <a:rPr lang="en-GB" sz="2400" i="0" dirty="0">
                <a:solidFill>
                  <a:srgbClr val="303030"/>
                </a:solidFill>
                <a:effectLst/>
                <a:latin typeface="Calibri" panose="020F0502020204030204" pitchFamily="34" charset="0"/>
                <a:cs typeface="Calibri" panose="020F0502020204030204" pitchFamily="34" charset="0"/>
              </a:rPr>
              <a:t>for on-site trades</a:t>
            </a:r>
            <a:r>
              <a:rPr lang="en-GB" sz="2400" b="0" i="0" dirty="0">
                <a:solidFill>
                  <a:srgbClr val="303030"/>
                </a:solidFill>
                <a:effectLst/>
                <a:latin typeface="Calibri" panose="020F0502020204030204" pitchFamily="34" charset="0"/>
                <a:cs typeface="Calibri" panose="020F0502020204030204" pitchFamily="34" charset="0"/>
              </a:rPr>
              <a:t>. </a:t>
            </a:r>
          </a:p>
          <a:p>
            <a:pPr marL="0" indent="0">
              <a:buNone/>
            </a:pPr>
            <a:endParaRPr lang="en-GB" sz="1000" b="0" i="0" dirty="0">
              <a:solidFill>
                <a:srgbClr val="303030"/>
              </a:solidFill>
              <a:effectLst/>
              <a:latin typeface="Calibri" panose="020F0502020204030204" pitchFamily="34" charset="0"/>
              <a:cs typeface="Calibri" panose="020F0502020204030204" pitchFamily="34" charset="0"/>
            </a:endParaRPr>
          </a:p>
          <a:p>
            <a:r>
              <a:rPr lang="en-GB" sz="2400" b="0" i="0" dirty="0">
                <a:solidFill>
                  <a:srgbClr val="303030"/>
                </a:solidFill>
                <a:effectLst/>
                <a:latin typeface="Calibri" panose="020F0502020204030204" pitchFamily="34" charset="0"/>
                <a:cs typeface="Calibri" panose="020F0502020204030204" pitchFamily="34" charset="0"/>
              </a:rPr>
              <a:t>Attracting more women into the sector is a priority to grow a more diverse industry and to ensure that Ireland can meet its building targets.</a:t>
            </a:r>
          </a:p>
          <a:p>
            <a:pPr marL="0" indent="0">
              <a:buNone/>
            </a:pPr>
            <a:endParaRPr lang="en-GB" sz="1000" b="0" i="0" dirty="0">
              <a:solidFill>
                <a:srgbClr val="303030"/>
              </a:solidFill>
              <a:effectLst/>
              <a:latin typeface="Calibri" panose="020F0502020204030204" pitchFamily="34" charset="0"/>
              <a:cs typeface="Calibri" panose="020F0502020204030204" pitchFamily="34" charset="0"/>
            </a:endParaRPr>
          </a:p>
          <a:p>
            <a:r>
              <a:rPr kumimoji="0" lang="en-US" sz="2400" b="0" i="0" u="none" strike="noStrike" kern="1200" cap="none" spc="0" normalizeH="0" baseline="0" noProof="0" dirty="0">
                <a:ln>
                  <a:noFill/>
                </a:ln>
                <a:solidFill>
                  <a:srgbClr val="303030"/>
                </a:solidFill>
                <a:effectLst/>
                <a:uLnTx/>
                <a:uFillTx/>
                <a:latin typeface="Calibri" panose="020F0502020204030204" pitchFamily="34" charset="0"/>
                <a:cs typeface="Calibri" panose="020F0502020204030204" pitchFamily="34" charset="0"/>
              </a:rPr>
              <a:t>More women in construction will lead to a more productive, diverse and efficient industry. </a:t>
            </a:r>
          </a:p>
          <a:p>
            <a:pPr marL="0" indent="0">
              <a:buNone/>
            </a:pPr>
            <a:endParaRPr kumimoji="0" lang="en-US" sz="1000" b="0" i="0" u="none" strike="noStrike" kern="1200" cap="none" spc="0" normalizeH="0" baseline="0" noProof="0" dirty="0">
              <a:ln>
                <a:noFill/>
              </a:ln>
              <a:solidFill>
                <a:srgbClr val="303030"/>
              </a:solidFill>
              <a:effectLst/>
              <a:uLnTx/>
              <a:uFillTx/>
              <a:latin typeface="Calibri" panose="020F0502020204030204" pitchFamily="34" charset="0"/>
              <a:cs typeface="Calibri" panose="020F0502020204030204" pitchFamily="34" charset="0"/>
            </a:endParaRPr>
          </a:p>
          <a:p>
            <a:r>
              <a:rPr lang="en-GB" sz="2400" dirty="0">
                <a:solidFill>
                  <a:srgbClr val="303030"/>
                </a:solidFill>
                <a:latin typeface="Calibri" panose="020F0502020204030204" pitchFamily="34" charset="0"/>
                <a:cs typeface="Calibri" panose="020F0502020204030204" pitchFamily="34" charset="0"/>
              </a:rPr>
              <a:t>The industry is constantly evolving. With new developments in modern methods of construction (MMC) and digital construction so pivotal now to the industry, there is a diverse range of career options both on and off building sites. </a:t>
            </a:r>
            <a:endParaRPr kumimoji="0" lang="en-IE" sz="3200" b="0" i="0" u="none" strike="noStrike" kern="1200" cap="none" spc="0" normalizeH="0" baseline="0" noProof="0" dirty="0">
              <a:ln>
                <a:noFill/>
              </a:ln>
              <a:solidFill>
                <a:srgbClr val="303030"/>
              </a:solidFill>
              <a:effectLst/>
              <a:uLnTx/>
              <a:uFillTx/>
              <a:latin typeface="Calibri" panose="020F0502020204030204"/>
              <a:ea typeface="+mn-ea"/>
              <a:cs typeface="Times New Roman" panose="02020603050405020304" pitchFamily="18" charset="0"/>
            </a:endParaRPr>
          </a:p>
          <a:p>
            <a:endParaRPr lang="en-IE" dirty="0"/>
          </a:p>
        </p:txBody>
      </p:sp>
    </p:spTree>
    <p:extLst>
      <p:ext uri="{BB962C8B-B14F-4D97-AF65-F5344CB8AC3E}">
        <p14:creationId xmlns:p14="http://schemas.microsoft.com/office/powerpoint/2010/main" val="207069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IE" altLang="en-US"/>
              <a:t>Sectors &amp; Industries</a:t>
            </a:r>
          </a:p>
        </p:txBody>
      </p:sp>
      <p:sp>
        <p:nvSpPr>
          <p:cNvPr id="11267" name="Content Placeholder 2"/>
          <p:cNvSpPr>
            <a:spLocks noGrp="1"/>
          </p:cNvSpPr>
          <p:nvPr>
            <p:ph idx="1"/>
          </p:nvPr>
        </p:nvSpPr>
        <p:spPr>
          <a:xfrm>
            <a:off x="1752600" y="1828800"/>
            <a:ext cx="9347200" cy="4114800"/>
          </a:xfrm>
        </p:spPr>
        <p:txBody>
          <a:bodyPr/>
          <a:lstStyle/>
          <a:p>
            <a:pPr marL="0" indent="0" eaLnBrk="1" hangingPunct="1">
              <a:buNone/>
              <a:defRPr/>
            </a:pPr>
            <a:r>
              <a:rPr lang="en-IE" altLang="en-US" sz="2400" dirty="0"/>
              <a:t>Construction professionals can work in many industries including: </a:t>
            </a:r>
          </a:p>
          <a:p>
            <a:pPr eaLnBrk="1" hangingPunct="1">
              <a:defRPr/>
            </a:pPr>
            <a:endParaRPr lang="en-IE" altLang="en-US" sz="1200" dirty="0"/>
          </a:p>
          <a:p>
            <a:pPr eaLnBrk="1" hangingPunct="1">
              <a:defRPr/>
            </a:pPr>
            <a:r>
              <a:rPr lang="en-IE" altLang="en-US" sz="2400" dirty="0"/>
              <a:t>Roads, Bridges and Tunnels, Rail Lines, Stations, Airports.</a:t>
            </a:r>
          </a:p>
          <a:p>
            <a:pPr eaLnBrk="1" hangingPunct="1">
              <a:defRPr/>
            </a:pPr>
            <a:endParaRPr lang="en-IE" altLang="en-US" sz="1000" dirty="0"/>
          </a:p>
          <a:p>
            <a:pPr eaLnBrk="1" hangingPunct="1">
              <a:defRPr/>
            </a:pPr>
            <a:r>
              <a:rPr lang="en-IE" altLang="en-US" sz="2400" dirty="0"/>
              <a:t>Water and Wastewater (such as Treatment Plants)</a:t>
            </a:r>
          </a:p>
          <a:p>
            <a:pPr eaLnBrk="1" hangingPunct="1">
              <a:defRPr/>
            </a:pPr>
            <a:endParaRPr lang="en-IE" altLang="en-US" sz="1000" dirty="0"/>
          </a:p>
          <a:p>
            <a:pPr eaLnBrk="1" hangingPunct="1">
              <a:defRPr/>
            </a:pPr>
            <a:r>
              <a:rPr lang="en-IE" altLang="en-US" sz="2400" dirty="0"/>
              <a:t>Public Buildings – Hospitals, Schools, Shopping Centres, Stadiums, Municipal Spaces, Hotels</a:t>
            </a:r>
          </a:p>
          <a:p>
            <a:pPr eaLnBrk="1" hangingPunct="1">
              <a:defRPr/>
            </a:pPr>
            <a:endParaRPr lang="en-IE" altLang="en-US" sz="1000" dirty="0"/>
          </a:p>
          <a:p>
            <a:pPr eaLnBrk="1" hangingPunct="1">
              <a:defRPr/>
            </a:pPr>
            <a:r>
              <a:rPr lang="en-IE" altLang="en-US" sz="2400" dirty="0"/>
              <a:t>Telecommunications Infrastructure</a:t>
            </a:r>
          </a:p>
          <a:p>
            <a:pPr marL="0" indent="0" eaLnBrk="1" hangingPunct="1">
              <a:buNone/>
              <a:defRPr/>
            </a:pPr>
            <a:endParaRPr lang="en-IE" altLang="en-US" sz="1000" dirty="0"/>
          </a:p>
          <a:p>
            <a:pPr eaLnBrk="1" hangingPunct="1">
              <a:defRPr/>
            </a:pPr>
            <a:r>
              <a:rPr lang="en-IE" altLang="en-US" sz="2400" dirty="0"/>
              <a:t>Data Centres </a:t>
            </a:r>
          </a:p>
          <a:p>
            <a:pPr eaLnBrk="1" hangingPunct="1">
              <a:defRPr/>
            </a:pPr>
            <a:endParaRPr lang="en-IE" altLang="en-US" sz="1000" dirty="0"/>
          </a:p>
        </p:txBody>
      </p:sp>
    </p:spTree>
    <p:extLst>
      <p:ext uri="{BB962C8B-B14F-4D97-AF65-F5344CB8AC3E}">
        <p14:creationId xmlns:p14="http://schemas.microsoft.com/office/powerpoint/2010/main" val="884654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IE" altLang="en-US"/>
              <a:t>Sectors &amp; Industries</a:t>
            </a:r>
          </a:p>
        </p:txBody>
      </p:sp>
      <p:sp>
        <p:nvSpPr>
          <p:cNvPr id="20483" name="Content Placeholder 2"/>
          <p:cNvSpPr>
            <a:spLocks noGrp="1"/>
          </p:cNvSpPr>
          <p:nvPr>
            <p:ph idx="1"/>
          </p:nvPr>
        </p:nvSpPr>
        <p:spPr>
          <a:xfrm>
            <a:off x="1752600" y="1717675"/>
            <a:ext cx="8928100" cy="4114800"/>
          </a:xfrm>
        </p:spPr>
        <p:txBody>
          <a:bodyPr/>
          <a:lstStyle/>
          <a:p>
            <a:pPr eaLnBrk="1" hangingPunct="1"/>
            <a:r>
              <a:rPr lang="en-IE" altLang="en-US" sz="2400" dirty="0"/>
              <a:t>Residential (Houses, Apartments)</a:t>
            </a:r>
          </a:p>
          <a:p>
            <a:pPr eaLnBrk="1" hangingPunct="1"/>
            <a:endParaRPr lang="en-IE" altLang="en-US" sz="1000" dirty="0"/>
          </a:p>
          <a:p>
            <a:pPr eaLnBrk="1" hangingPunct="1"/>
            <a:r>
              <a:rPr lang="en-IE" altLang="en-US" sz="2400" dirty="0"/>
              <a:t>Office Blocks</a:t>
            </a:r>
          </a:p>
          <a:p>
            <a:pPr eaLnBrk="1" hangingPunct="1"/>
            <a:endParaRPr lang="en-IE" altLang="en-US" sz="1000" dirty="0"/>
          </a:p>
          <a:p>
            <a:pPr eaLnBrk="1" hangingPunct="1"/>
            <a:r>
              <a:rPr lang="en-IE" altLang="en-US" sz="2400" dirty="0"/>
              <a:t>Factories </a:t>
            </a:r>
          </a:p>
          <a:p>
            <a:pPr eaLnBrk="1" hangingPunct="1"/>
            <a:endParaRPr lang="en-IE" altLang="en-US" sz="1000" dirty="0"/>
          </a:p>
          <a:p>
            <a:pPr eaLnBrk="1" hangingPunct="1"/>
            <a:r>
              <a:rPr lang="en-IE" altLang="en-US" sz="2400" dirty="0"/>
              <a:t>Power Infrastructure – Power Stations, Power Lines, Substations, Wind Farms </a:t>
            </a:r>
          </a:p>
          <a:p>
            <a:pPr eaLnBrk="1" hangingPunct="1"/>
            <a:endParaRPr lang="en-IE" altLang="en-US" sz="1000" dirty="0"/>
          </a:p>
          <a:p>
            <a:pPr eaLnBrk="1" hangingPunct="1"/>
            <a:r>
              <a:rPr lang="en-IE" altLang="en-US" sz="2400" dirty="0"/>
              <a:t>Oil and Gas – Offshore Rigs, Gas, Oil and LNG terminals,</a:t>
            </a:r>
          </a:p>
          <a:p>
            <a:pPr eaLnBrk="1" hangingPunct="1"/>
            <a:endParaRPr lang="en-IE" altLang="en-US" sz="1000" dirty="0"/>
          </a:p>
          <a:p>
            <a:pPr eaLnBrk="1" hangingPunct="1"/>
            <a:r>
              <a:rPr lang="en-IE" altLang="en-US" sz="2400" dirty="0"/>
              <a:t>Ports and docks</a:t>
            </a:r>
          </a:p>
          <a:p>
            <a:pPr eaLnBrk="1" hangingPunct="1"/>
            <a:endParaRPr lang="en-IE" altLang="en-US" sz="1000" dirty="0"/>
          </a:p>
          <a:p>
            <a:pPr eaLnBrk="1" hangingPunct="1"/>
            <a:r>
              <a:rPr lang="en-IE" altLang="en-US" sz="2400" dirty="0"/>
              <a:t>Mines</a:t>
            </a:r>
          </a:p>
          <a:p>
            <a:pPr eaLnBrk="1" hangingPunct="1"/>
            <a:endParaRPr lang="en-IE" altLang="en-US" sz="2400" dirty="0"/>
          </a:p>
        </p:txBody>
      </p:sp>
    </p:spTree>
    <p:extLst>
      <p:ext uri="{BB962C8B-B14F-4D97-AF65-F5344CB8AC3E}">
        <p14:creationId xmlns:p14="http://schemas.microsoft.com/office/powerpoint/2010/main" val="411902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36DF-B010-4B9D-E3A7-0B880B227AFF}"/>
              </a:ext>
            </a:extLst>
          </p:cNvPr>
          <p:cNvSpPr>
            <a:spLocks noGrp="1"/>
          </p:cNvSpPr>
          <p:nvPr>
            <p:ph type="title"/>
          </p:nvPr>
        </p:nvSpPr>
        <p:spPr/>
        <p:txBody>
          <a:bodyPr/>
          <a:lstStyle/>
          <a:p>
            <a:r>
              <a:rPr lang="en-GB" dirty="0"/>
              <a:t>Company Background</a:t>
            </a:r>
            <a:endParaRPr lang="en-IE" dirty="0"/>
          </a:p>
        </p:txBody>
      </p:sp>
      <p:sp>
        <p:nvSpPr>
          <p:cNvPr id="3" name="Content Placeholder 2">
            <a:extLst>
              <a:ext uri="{FF2B5EF4-FFF2-40B4-BE49-F238E27FC236}">
                <a16:creationId xmlns:a16="http://schemas.microsoft.com/office/drawing/2014/main" id="{BC27D7E9-84F9-FDD2-9716-BC77F52D592A}"/>
              </a:ext>
            </a:extLst>
          </p:cNvPr>
          <p:cNvSpPr>
            <a:spLocks noGrp="1"/>
          </p:cNvSpPr>
          <p:nvPr>
            <p:ph idx="1"/>
          </p:nvPr>
        </p:nvSpPr>
        <p:spPr/>
        <p:txBody>
          <a:bodyPr/>
          <a:lstStyle/>
          <a:p>
            <a:endParaRPr lang="en-IE" dirty="0"/>
          </a:p>
        </p:txBody>
      </p:sp>
    </p:spTree>
    <p:extLst>
      <p:ext uri="{BB962C8B-B14F-4D97-AF65-F5344CB8AC3E}">
        <p14:creationId xmlns:p14="http://schemas.microsoft.com/office/powerpoint/2010/main" val="161274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30FD-BF4B-EA8E-6429-D64D1888C56F}"/>
              </a:ext>
            </a:extLst>
          </p:cNvPr>
          <p:cNvSpPr>
            <a:spLocks noGrp="1"/>
          </p:cNvSpPr>
          <p:nvPr>
            <p:ph type="title"/>
          </p:nvPr>
        </p:nvSpPr>
        <p:spPr/>
        <p:txBody>
          <a:bodyPr/>
          <a:lstStyle/>
          <a:p>
            <a:r>
              <a:rPr lang="en-GB" dirty="0"/>
              <a:t>Current Projects </a:t>
            </a:r>
            <a:endParaRPr lang="en-IE" dirty="0"/>
          </a:p>
        </p:txBody>
      </p:sp>
      <p:sp>
        <p:nvSpPr>
          <p:cNvPr id="3" name="Content Placeholder 2">
            <a:extLst>
              <a:ext uri="{FF2B5EF4-FFF2-40B4-BE49-F238E27FC236}">
                <a16:creationId xmlns:a16="http://schemas.microsoft.com/office/drawing/2014/main" id="{785AC52C-8BED-423A-FAB4-7680D600D219}"/>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188960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95B4-CAF6-AD0C-034C-EFC2297FD6B6}"/>
              </a:ext>
            </a:extLst>
          </p:cNvPr>
          <p:cNvSpPr>
            <a:spLocks noGrp="1"/>
          </p:cNvSpPr>
          <p:nvPr>
            <p:ph type="title"/>
          </p:nvPr>
        </p:nvSpPr>
        <p:spPr/>
        <p:txBody>
          <a:bodyPr/>
          <a:lstStyle/>
          <a:p>
            <a:r>
              <a:rPr lang="en-GB" dirty="0"/>
              <a:t>Types of Roles /Jobs Available </a:t>
            </a:r>
            <a:endParaRPr lang="en-IE" dirty="0"/>
          </a:p>
        </p:txBody>
      </p:sp>
      <p:sp>
        <p:nvSpPr>
          <p:cNvPr id="3" name="Content Placeholder 2">
            <a:extLst>
              <a:ext uri="{FF2B5EF4-FFF2-40B4-BE49-F238E27FC236}">
                <a16:creationId xmlns:a16="http://schemas.microsoft.com/office/drawing/2014/main" id="{B5A46536-4905-1397-C89B-480B45D892A7}"/>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107686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5488FB-CEDA-4B0D-87F2-12DCB3A7B462}"/>
              </a:ext>
            </a:extLst>
          </p:cNvPr>
          <p:cNvSpPr>
            <a:spLocks noGrp="1"/>
          </p:cNvSpPr>
          <p:nvPr>
            <p:ph type="title"/>
          </p:nvPr>
        </p:nvSpPr>
        <p:spPr>
          <a:xfrm>
            <a:off x="655320" y="2671011"/>
            <a:ext cx="4002405" cy="2427120"/>
          </a:xfrm>
        </p:spPr>
        <p:txBody>
          <a:bodyPr vert="horz" lIns="91440" tIns="45720" rIns="91440" bIns="45720" rtlCol="0" anchor="t">
            <a:normAutofit fontScale="90000"/>
          </a:bodyPr>
          <a:lstStyle/>
          <a:p>
            <a:r>
              <a:rPr lang="en-US" sz="6000" dirty="0">
                <a:solidFill>
                  <a:schemeClr val="tx1"/>
                </a:solidFill>
                <a:cs typeface="+mj-cs"/>
              </a:rPr>
              <a:t>Construction Industry in Context </a:t>
            </a:r>
          </a:p>
        </p:txBody>
      </p:sp>
      <p:cxnSp>
        <p:nvCxnSpPr>
          <p:cNvPr id="44" name="Straight Arrow Connector 43">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3" name="Diagram 32">
            <a:extLst>
              <a:ext uri="{FF2B5EF4-FFF2-40B4-BE49-F238E27FC236}">
                <a16:creationId xmlns:a16="http://schemas.microsoft.com/office/drawing/2014/main" id="{F6148FEC-47E5-4018-92E5-84BA1AC78828}"/>
              </a:ext>
            </a:extLst>
          </p:cNvPr>
          <p:cNvGraphicFramePr/>
          <p:nvPr>
            <p:extLst>
              <p:ext uri="{D42A27DB-BD31-4B8C-83A1-F6EECF244321}">
                <p14:modId xmlns:p14="http://schemas.microsoft.com/office/powerpoint/2010/main" val="987555492"/>
              </p:ext>
            </p:extLst>
          </p:nvPr>
        </p:nvGraphicFramePr>
        <p:xfrm>
          <a:off x="3048000" y="161934"/>
          <a:ext cx="10151871" cy="620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09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7918-1724-42DF-AF01-5168FE950F3F}"/>
              </a:ext>
            </a:extLst>
          </p:cNvPr>
          <p:cNvSpPr>
            <a:spLocks noGrp="1"/>
          </p:cNvSpPr>
          <p:nvPr>
            <p:ph type="title"/>
          </p:nvPr>
        </p:nvSpPr>
        <p:spPr/>
        <p:txBody>
          <a:bodyPr/>
          <a:lstStyle/>
          <a:p>
            <a:r>
              <a:rPr lang="en-IE" sz="3200" b="1" dirty="0"/>
              <a:t>Demand for Construction Workers</a:t>
            </a:r>
          </a:p>
        </p:txBody>
      </p:sp>
      <p:sp>
        <p:nvSpPr>
          <p:cNvPr id="3" name="Content Placeholder 2">
            <a:extLst>
              <a:ext uri="{FF2B5EF4-FFF2-40B4-BE49-F238E27FC236}">
                <a16:creationId xmlns:a16="http://schemas.microsoft.com/office/drawing/2014/main" id="{38B2F6A8-233F-43A1-AE3E-FD734B509CEE}"/>
              </a:ext>
            </a:extLst>
          </p:cNvPr>
          <p:cNvSpPr>
            <a:spLocks noGrp="1"/>
          </p:cNvSpPr>
          <p:nvPr>
            <p:ph idx="1"/>
          </p:nvPr>
        </p:nvSpPr>
        <p:spPr>
          <a:xfrm>
            <a:off x="990600" y="2362200"/>
            <a:ext cx="5562600" cy="4114800"/>
          </a:xfrm>
        </p:spPr>
        <p:txBody>
          <a:bodyPr/>
          <a:lstStyle/>
          <a:p>
            <a:pPr marL="721519" lvl="1" indent="-321469">
              <a:buClr>
                <a:srgbClr val="336666"/>
              </a:buClr>
              <a:buFont typeface="Arial" panose="020B0604020202020204" pitchFamily="34" charset="0"/>
              <a:buChar char="•"/>
              <a:defRPr/>
            </a:pPr>
            <a:r>
              <a:rPr lang="en-IE" sz="2000" dirty="0">
                <a:solidFill>
                  <a:srgbClr val="000000"/>
                </a:solidFill>
                <a:latin typeface="Calibri" pitchFamily="34" charset="0"/>
                <a:sym typeface="Open Sans"/>
              </a:rPr>
              <a:t>Total labour demand from housing construction will need to rise from approximately 40,000 fulltime equivalent workers at present, to </a:t>
            </a:r>
            <a:r>
              <a:rPr lang="en-IE" sz="2000" b="1" dirty="0">
                <a:solidFill>
                  <a:srgbClr val="000000"/>
                </a:solidFill>
                <a:latin typeface="Calibri" pitchFamily="34" charset="0"/>
                <a:sym typeface="Open Sans"/>
              </a:rPr>
              <a:t>67,500 by 2025</a:t>
            </a:r>
            <a:r>
              <a:rPr lang="en-IE" sz="2000" dirty="0">
                <a:solidFill>
                  <a:srgbClr val="000000"/>
                </a:solidFill>
                <a:latin typeface="Calibri" pitchFamily="34" charset="0"/>
                <a:sym typeface="Open Sans"/>
              </a:rPr>
              <a:t>.</a:t>
            </a:r>
            <a:br>
              <a:rPr lang="en-IE" sz="2000" dirty="0">
                <a:solidFill>
                  <a:srgbClr val="000000"/>
                </a:solidFill>
                <a:latin typeface="Calibri" pitchFamily="34" charset="0"/>
                <a:sym typeface="Open Sans"/>
              </a:rPr>
            </a:br>
            <a:endParaRPr lang="en-IE" sz="2000" dirty="0">
              <a:solidFill>
                <a:srgbClr val="000000"/>
              </a:solidFill>
              <a:latin typeface="Calibri" pitchFamily="34" charset="0"/>
              <a:sym typeface="Open Sans"/>
            </a:endParaRPr>
          </a:p>
          <a:p>
            <a:pPr marL="721519" lvl="1" indent="-321469">
              <a:buClr>
                <a:srgbClr val="336666"/>
              </a:buClr>
              <a:buFont typeface="Arial" panose="020B0604020202020204" pitchFamily="34" charset="0"/>
              <a:buChar char="•"/>
              <a:defRPr/>
            </a:pPr>
            <a:r>
              <a:rPr lang="en-IE" sz="2000" dirty="0">
                <a:solidFill>
                  <a:srgbClr val="000000"/>
                </a:solidFill>
                <a:latin typeface="Calibri" pitchFamily="34" charset="0"/>
                <a:sym typeface="Open Sans"/>
              </a:rPr>
              <a:t>As the backlog of housing output has built up, a further increase, possibly up to </a:t>
            </a:r>
            <a:r>
              <a:rPr lang="en-IE" sz="2000" b="1" dirty="0">
                <a:solidFill>
                  <a:srgbClr val="000000"/>
                </a:solidFill>
                <a:latin typeface="Calibri" pitchFamily="34" charset="0"/>
                <a:sym typeface="Open Sans"/>
              </a:rPr>
              <a:t>80,000 workers</a:t>
            </a:r>
            <a:r>
              <a:rPr lang="en-IE" sz="2000" dirty="0">
                <a:solidFill>
                  <a:srgbClr val="000000"/>
                </a:solidFill>
                <a:latin typeface="Calibri" pitchFamily="34" charset="0"/>
                <a:sym typeface="Open Sans"/>
              </a:rPr>
              <a:t> may be necessary.</a:t>
            </a:r>
            <a:br>
              <a:rPr lang="en-IE" sz="2000" dirty="0">
                <a:solidFill>
                  <a:srgbClr val="000000"/>
                </a:solidFill>
                <a:latin typeface="Calibri" pitchFamily="34" charset="0"/>
                <a:sym typeface="Open Sans"/>
              </a:rPr>
            </a:br>
            <a:endParaRPr lang="en-IE" sz="2000" dirty="0">
              <a:solidFill>
                <a:srgbClr val="000000"/>
              </a:solidFill>
              <a:latin typeface="Calibri" pitchFamily="34" charset="0"/>
              <a:sym typeface="Open Sans"/>
            </a:endParaRPr>
          </a:p>
          <a:p>
            <a:pPr marL="721519" lvl="1" indent="-321469">
              <a:buClr>
                <a:srgbClr val="336666"/>
              </a:buClr>
              <a:buFont typeface="Arial" panose="020B0604020202020204" pitchFamily="34" charset="0"/>
              <a:buChar char="•"/>
              <a:defRPr/>
            </a:pPr>
            <a:r>
              <a:rPr lang="en-IE" sz="2000" dirty="0">
                <a:solidFill>
                  <a:srgbClr val="000000"/>
                </a:solidFill>
                <a:latin typeface="Calibri" pitchFamily="34" charset="0"/>
                <a:sym typeface="Open Sans"/>
              </a:rPr>
              <a:t>For example, it is suggested that following will need to be recruited or trained to meet demand.</a:t>
            </a:r>
          </a:p>
          <a:p>
            <a:pPr marL="400050" lvl="1" indent="0">
              <a:buClr>
                <a:srgbClr val="336666"/>
              </a:buClr>
              <a:buNone/>
              <a:defRPr/>
            </a:pPr>
            <a:endParaRPr lang="en-IE" sz="2000" spc="-60" dirty="0">
              <a:solidFill>
                <a:srgbClr val="5E5E5E"/>
              </a:solidFill>
              <a:latin typeface="Arial"/>
              <a:sym typeface="Open Sans"/>
            </a:endParaRPr>
          </a:p>
          <a:p>
            <a:pPr marL="400050" lvl="1" indent="0">
              <a:buClr>
                <a:srgbClr val="336666"/>
              </a:buClr>
              <a:buNone/>
              <a:defRPr/>
            </a:pPr>
            <a:endParaRPr lang="en-IE" sz="1800" spc="-60" dirty="0">
              <a:solidFill>
                <a:srgbClr val="5E5E5E"/>
              </a:solidFill>
              <a:latin typeface="Arial"/>
              <a:sym typeface="Open Sans"/>
            </a:endParaRPr>
          </a:p>
          <a:p>
            <a:pPr marL="400050" lvl="1" indent="0">
              <a:buClr>
                <a:srgbClr val="336666"/>
              </a:buClr>
              <a:buNone/>
              <a:defRPr/>
            </a:pPr>
            <a:br>
              <a:rPr lang="en-IE" sz="1800" spc="-60" dirty="0">
                <a:solidFill>
                  <a:srgbClr val="5E5E5E"/>
                </a:solidFill>
                <a:latin typeface="Arial"/>
                <a:sym typeface="Open Sans"/>
              </a:rPr>
            </a:br>
            <a:endParaRPr lang="en-IE" sz="1800" spc="-60" dirty="0">
              <a:solidFill>
                <a:srgbClr val="5E5E5E"/>
              </a:solidFill>
              <a:latin typeface="Arial"/>
              <a:sym typeface="Open Sans"/>
            </a:endParaRPr>
          </a:p>
        </p:txBody>
      </p:sp>
      <p:graphicFrame>
        <p:nvGraphicFramePr>
          <p:cNvPr id="34" name="Table 33">
            <a:extLst>
              <a:ext uri="{FF2B5EF4-FFF2-40B4-BE49-F238E27FC236}">
                <a16:creationId xmlns:a16="http://schemas.microsoft.com/office/drawing/2014/main" id="{F3F51CA5-AF39-F407-B8B4-3750E6F75A95}"/>
              </a:ext>
            </a:extLst>
          </p:cNvPr>
          <p:cNvGraphicFramePr>
            <a:graphicFrameLocks noGrp="1"/>
          </p:cNvGraphicFramePr>
          <p:nvPr>
            <p:extLst>
              <p:ext uri="{D42A27DB-BD31-4B8C-83A1-F6EECF244321}">
                <p14:modId xmlns:p14="http://schemas.microsoft.com/office/powerpoint/2010/main" val="1940694722"/>
              </p:ext>
            </p:extLst>
          </p:nvPr>
        </p:nvGraphicFramePr>
        <p:xfrm>
          <a:off x="6858000" y="2438400"/>
          <a:ext cx="4876800" cy="3561061"/>
        </p:xfrm>
        <a:graphic>
          <a:graphicData uri="http://schemas.openxmlformats.org/drawingml/2006/table">
            <a:tbl>
              <a:tblPr>
                <a:tableStyleId>{5C22544A-7EE6-4342-B048-85BDC9FD1C3A}</a:tableStyleId>
              </a:tblPr>
              <a:tblGrid>
                <a:gridCol w="4876800">
                  <a:extLst>
                    <a:ext uri="{9D8B030D-6E8A-4147-A177-3AD203B41FA5}">
                      <a16:colId xmlns:a16="http://schemas.microsoft.com/office/drawing/2014/main" val="3736979058"/>
                    </a:ext>
                  </a:extLst>
                </a:gridCol>
              </a:tblGrid>
              <a:tr h="357269">
                <a:tc>
                  <a:txBody>
                    <a:bodyPr/>
                    <a:lstStyle/>
                    <a:p>
                      <a:pPr algn="l" fontAlgn="b"/>
                      <a:r>
                        <a:rPr lang="en-IE" sz="1600" b="1" u="none" strike="noStrike" dirty="0">
                          <a:effectLst/>
                        </a:rPr>
                        <a:t>Carpenters &amp; Joiners </a:t>
                      </a:r>
                      <a:r>
                        <a:rPr lang="en-IE" sz="1600" b="1" u="none" strike="noStrike" dirty="0">
                          <a:solidFill>
                            <a:schemeClr val="tx2"/>
                          </a:solidFill>
                          <a:effectLst/>
                        </a:rPr>
                        <a:t>(+2,500) </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3675106744"/>
                  </a:ext>
                </a:extLst>
              </a:tr>
              <a:tr h="357269">
                <a:tc>
                  <a:txBody>
                    <a:bodyPr/>
                    <a:lstStyle/>
                    <a:p>
                      <a:pPr algn="l" fontAlgn="b"/>
                      <a:r>
                        <a:rPr lang="en-IE" sz="1600" b="1" u="none" strike="noStrike" dirty="0">
                          <a:effectLst/>
                        </a:rPr>
                        <a:t>Electricians </a:t>
                      </a:r>
                      <a:r>
                        <a:rPr lang="en-IE" sz="1600" b="1" u="none" strike="noStrike" dirty="0">
                          <a:solidFill>
                            <a:schemeClr val="tx2"/>
                          </a:solidFill>
                          <a:effectLst/>
                        </a:rPr>
                        <a:t>(+1,900)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1493723015"/>
                  </a:ext>
                </a:extLst>
              </a:tr>
              <a:tr h="352262">
                <a:tc>
                  <a:txBody>
                    <a:bodyPr/>
                    <a:lstStyle/>
                    <a:p>
                      <a:pPr algn="l" fontAlgn="b"/>
                      <a:r>
                        <a:rPr lang="en-IE" sz="1600" b="1" u="none" strike="noStrike" dirty="0">
                          <a:effectLst/>
                        </a:rPr>
                        <a:t>Elementary Construction Occupations </a:t>
                      </a:r>
                      <a:r>
                        <a:rPr lang="en-IE" sz="1600" b="1" u="none" strike="noStrike" dirty="0">
                          <a:solidFill>
                            <a:schemeClr val="tx2"/>
                          </a:solidFill>
                          <a:effectLst/>
                        </a:rPr>
                        <a:t>(+1,800)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1884269585"/>
                  </a:ext>
                </a:extLst>
              </a:tr>
              <a:tr h="357269">
                <a:tc>
                  <a:txBody>
                    <a:bodyPr/>
                    <a:lstStyle/>
                    <a:p>
                      <a:pPr algn="l" fontAlgn="b"/>
                      <a:r>
                        <a:rPr lang="en-IE" sz="1600" b="1" u="none" strike="noStrike" dirty="0">
                          <a:effectLst/>
                        </a:rPr>
                        <a:t>Plumbers </a:t>
                      </a:r>
                      <a:r>
                        <a:rPr lang="en-IE" sz="1600" b="1" u="none" strike="noStrike" dirty="0">
                          <a:solidFill>
                            <a:schemeClr val="tx2"/>
                          </a:solidFill>
                          <a:effectLst/>
                        </a:rPr>
                        <a:t>(+1,300)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3778702155"/>
                  </a:ext>
                </a:extLst>
              </a:tr>
              <a:tr h="357269">
                <a:tc>
                  <a:txBody>
                    <a:bodyPr/>
                    <a:lstStyle/>
                    <a:p>
                      <a:pPr algn="l" fontAlgn="b"/>
                      <a:r>
                        <a:rPr lang="en-IE" sz="1600" b="1" u="none" strike="noStrike" dirty="0">
                          <a:effectLst/>
                        </a:rPr>
                        <a:t>Painters &amp; Decorators </a:t>
                      </a:r>
                      <a:r>
                        <a:rPr lang="en-IE" sz="1600" b="1" u="none" strike="noStrike" dirty="0">
                          <a:solidFill>
                            <a:schemeClr val="tx2"/>
                          </a:solidFill>
                          <a:effectLst/>
                        </a:rPr>
                        <a:t>(+1,100)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1854037224"/>
                  </a:ext>
                </a:extLst>
              </a:tr>
              <a:tr h="357269">
                <a:tc>
                  <a:txBody>
                    <a:bodyPr/>
                    <a:lstStyle/>
                    <a:p>
                      <a:pPr algn="l" fontAlgn="b"/>
                      <a:r>
                        <a:rPr lang="en-IE" sz="1600" b="1" u="none" strike="noStrike" dirty="0">
                          <a:effectLst/>
                        </a:rPr>
                        <a:t>Bricklayers &amp; Masons </a:t>
                      </a:r>
                      <a:r>
                        <a:rPr lang="en-IE" sz="1600" b="1" u="none" strike="noStrike" dirty="0">
                          <a:solidFill>
                            <a:schemeClr val="tx2"/>
                          </a:solidFill>
                          <a:effectLst/>
                        </a:rPr>
                        <a:t>(+700)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213326732"/>
                  </a:ext>
                </a:extLst>
              </a:tr>
              <a:tr h="357269">
                <a:tc>
                  <a:txBody>
                    <a:bodyPr/>
                    <a:lstStyle/>
                    <a:p>
                      <a:pPr algn="l" fontAlgn="b"/>
                      <a:r>
                        <a:rPr lang="en-IE" sz="1600" b="1" u="none" strike="noStrike" dirty="0">
                          <a:effectLst/>
                        </a:rPr>
                        <a:t>Production managers </a:t>
                      </a:r>
                      <a:r>
                        <a:rPr lang="en-IE" sz="1600" b="1" u="none" strike="noStrike" dirty="0">
                          <a:solidFill>
                            <a:schemeClr val="tx2"/>
                          </a:solidFill>
                          <a:effectLst/>
                        </a:rPr>
                        <a:t>(+690)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2568661889"/>
                  </a:ext>
                </a:extLst>
              </a:tr>
              <a:tr h="357269">
                <a:tc>
                  <a:txBody>
                    <a:bodyPr/>
                    <a:lstStyle/>
                    <a:p>
                      <a:pPr algn="l" fontAlgn="b"/>
                      <a:r>
                        <a:rPr lang="en-IE" sz="1600" b="1" u="none" strike="noStrike" dirty="0">
                          <a:effectLst/>
                        </a:rPr>
                        <a:t>Plasterers </a:t>
                      </a:r>
                      <a:r>
                        <a:rPr lang="en-IE" sz="1600" b="1" u="none" strike="noStrike" dirty="0">
                          <a:solidFill>
                            <a:schemeClr val="tx2"/>
                          </a:solidFill>
                          <a:effectLst/>
                        </a:rPr>
                        <a:t>(+680)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1585762367"/>
                  </a:ext>
                </a:extLst>
              </a:tr>
              <a:tr h="357269">
                <a:tc>
                  <a:txBody>
                    <a:bodyPr/>
                    <a:lstStyle/>
                    <a:p>
                      <a:pPr algn="l" fontAlgn="b"/>
                      <a:r>
                        <a:rPr lang="en-IE" sz="1600" b="1" u="none" strike="noStrike" dirty="0">
                          <a:effectLst/>
                        </a:rPr>
                        <a:t>Architects &amp; Planners </a:t>
                      </a:r>
                      <a:r>
                        <a:rPr lang="en-IE" sz="1600" b="1" u="none" strike="noStrike" dirty="0">
                          <a:solidFill>
                            <a:schemeClr val="tx2"/>
                          </a:solidFill>
                          <a:effectLst/>
                        </a:rPr>
                        <a:t>(+670)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888836646"/>
                  </a:ext>
                </a:extLst>
              </a:tr>
              <a:tr h="350647">
                <a:tc>
                  <a:txBody>
                    <a:bodyPr/>
                    <a:lstStyle/>
                    <a:p>
                      <a:pPr algn="l" fontAlgn="b"/>
                      <a:r>
                        <a:rPr lang="en-IE" sz="1600" b="1" u="none" strike="noStrike" dirty="0">
                          <a:effectLst/>
                        </a:rPr>
                        <a:t>Construction Operatives </a:t>
                      </a:r>
                      <a:r>
                        <a:rPr lang="en-IE" sz="1600" b="1" u="none" strike="noStrike" dirty="0">
                          <a:solidFill>
                            <a:schemeClr val="tx2"/>
                          </a:solidFill>
                          <a:effectLst/>
                        </a:rPr>
                        <a:t>(+650)</a:t>
                      </a:r>
                      <a:endParaRPr lang="en-IE" sz="1600" b="1" i="0" u="none" strike="noStrike" dirty="0">
                        <a:solidFill>
                          <a:schemeClr val="tx2"/>
                        </a:solidFill>
                        <a:effectLst/>
                        <a:latin typeface="Calibri" panose="020F0502020204030204" pitchFamily="34" charset="0"/>
                      </a:endParaRPr>
                    </a:p>
                  </a:txBody>
                  <a:tcPr marL="171450" marR="9525" marT="9525" marB="0" anchor="b"/>
                </a:tc>
                <a:extLst>
                  <a:ext uri="{0D108BD9-81ED-4DB2-BD59-A6C34878D82A}">
                    <a16:rowId xmlns:a16="http://schemas.microsoft.com/office/drawing/2014/main" val="4111860226"/>
                  </a:ext>
                </a:extLst>
              </a:tr>
            </a:tbl>
          </a:graphicData>
        </a:graphic>
      </p:graphicFrame>
      <p:sp>
        <p:nvSpPr>
          <p:cNvPr id="47" name="TextBox 46">
            <a:extLst>
              <a:ext uri="{FF2B5EF4-FFF2-40B4-BE49-F238E27FC236}">
                <a16:creationId xmlns:a16="http://schemas.microsoft.com/office/drawing/2014/main" id="{1174D836-B78F-D9A9-E0AE-36E8B9AD2B9F}"/>
              </a:ext>
            </a:extLst>
          </p:cNvPr>
          <p:cNvSpPr txBox="1"/>
          <p:nvPr/>
        </p:nvSpPr>
        <p:spPr>
          <a:xfrm>
            <a:off x="1549893" y="1717675"/>
            <a:ext cx="10210800" cy="430887"/>
          </a:xfrm>
          <a:prstGeom prst="rect">
            <a:avLst/>
          </a:prstGeom>
          <a:noFill/>
        </p:spPr>
        <p:txBody>
          <a:bodyPr wrap="square">
            <a:spAutoFit/>
          </a:bodyPr>
          <a:lstStyle/>
          <a:p>
            <a:pPr>
              <a:buClr>
                <a:srgbClr val="336666"/>
              </a:buClr>
              <a:defRPr/>
            </a:pPr>
            <a:r>
              <a:rPr lang="en-US" sz="2200" dirty="0" err="1">
                <a:solidFill>
                  <a:srgbClr val="000000"/>
                </a:solidFill>
                <a:latin typeface="Calibri" pitchFamily="34" charset="0"/>
                <a:sym typeface="Open Sans"/>
              </a:rPr>
              <a:t>Labour</a:t>
            </a:r>
            <a:r>
              <a:rPr lang="en-US" sz="2200" dirty="0">
                <a:solidFill>
                  <a:srgbClr val="000000"/>
                </a:solidFill>
                <a:latin typeface="Calibri" pitchFamily="34" charset="0"/>
                <a:sym typeface="Open Sans"/>
              </a:rPr>
              <a:t> Demand Estimates for Ireland’s National Housing Targets, 2021-2030 Report:</a:t>
            </a:r>
          </a:p>
        </p:txBody>
      </p:sp>
    </p:spTree>
    <p:extLst>
      <p:ext uri="{BB962C8B-B14F-4D97-AF65-F5344CB8AC3E}">
        <p14:creationId xmlns:p14="http://schemas.microsoft.com/office/powerpoint/2010/main" val="140618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79938B-0236-4656-9032-153BAF3D0D7B}"/>
              </a:ext>
            </a:extLst>
          </p:cNvPr>
          <p:cNvPicPr>
            <a:picLocks noGrp="1" noChangeAspect="1"/>
          </p:cNvPicPr>
          <p:nvPr>
            <p:ph idx="1"/>
          </p:nvPr>
        </p:nvPicPr>
        <p:blipFill>
          <a:blip r:embed="rId2"/>
          <a:stretch>
            <a:fillRect/>
          </a:stretch>
        </p:blipFill>
        <p:spPr>
          <a:xfrm>
            <a:off x="1109331" y="381000"/>
            <a:ext cx="8310656" cy="5822362"/>
          </a:xfrm>
          <a:prstGeom prst="rect">
            <a:avLst/>
          </a:prstGeom>
        </p:spPr>
      </p:pic>
    </p:spTree>
    <p:extLst>
      <p:ext uri="{BB962C8B-B14F-4D97-AF65-F5344CB8AC3E}">
        <p14:creationId xmlns:p14="http://schemas.microsoft.com/office/powerpoint/2010/main" val="233692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5488FB-CEDA-4B0D-87F2-12DCB3A7B462}"/>
              </a:ext>
            </a:extLst>
          </p:cNvPr>
          <p:cNvSpPr>
            <a:spLocks noGrp="1"/>
          </p:cNvSpPr>
          <p:nvPr>
            <p:ph type="title"/>
          </p:nvPr>
        </p:nvSpPr>
        <p:spPr>
          <a:xfrm>
            <a:off x="559527" y="1778007"/>
            <a:ext cx="3639095" cy="1930051"/>
          </a:xfrm>
        </p:spPr>
        <p:txBody>
          <a:bodyPr vert="horz" lIns="91440" tIns="45720" rIns="91440" bIns="45720" rtlCol="0" anchor="t">
            <a:noAutofit/>
          </a:bodyPr>
          <a:lstStyle/>
          <a:p>
            <a:pPr>
              <a:lnSpc>
                <a:spcPct val="120000"/>
              </a:lnSpc>
              <a:spcBef>
                <a:spcPts val="300"/>
              </a:spcBef>
              <a:spcAft>
                <a:spcPts val="300"/>
              </a:spcAft>
            </a:pPr>
            <a:r>
              <a:rPr lang="en-US" sz="2800" dirty="0">
                <a:solidFill>
                  <a:schemeClr val="tx1"/>
                </a:solidFill>
                <a:cs typeface="+mj-cs"/>
              </a:rPr>
              <a:t>Routes of Entry:</a:t>
            </a:r>
            <a:br>
              <a:rPr lang="en-US" sz="2400" dirty="0">
                <a:solidFill>
                  <a:schemeClr val="tx1"/>
                </a:solidFill>
                <a:cs typeface="+mj-cs"/>
              </a:rPr>
            </a:br>
            <a:r>
              <a:rPr lang="en-US" sz="2400" dirty="0">
                <a:solidFill>
                  <a:schemeClr val="tx1"/>
                </a:solidFill>
                <a:cs typeface="+mj-cs"/>
              </a:rPr>
              <a:t>(</a:t>
            </a:r>
            <a:r>
              <a:rPr lang="en-US" sz="2400" dirty="0" err="1">
                <a:solidFill>
                  <a:schemeClr val="tx1"/>
                </a:solidFill>
                <a:cs typeface="+mj-cs"/>
              </a:rPr>
              <a:t>i</a:t>
            </a:r>
            <a:r>
              <a:rPr lang="en-US" sz="2400" dirty="0">
                <a:solidFill>
                  <a:schemeClr val="tx1"/>
                </a:solidFill>
                <a:cs typeface="+mj-cs"/>
              </a:rPr>
              <a:t>) CAO</a:t>
            </a:r>
            <a:br>
              <a:rPr lang="en-US" sz="2400" dirty="0">
                <a:solidFill>
                  <a:schemeClr val="tx1"/>
                </a:solidFill>
                <a:cs typeface="+mj-cs"/>
              </a:rPr>
            </a:br>
            <a:r>
              <a:rPr lang="en-US" sz="2400" dirty="0">
                <a:solidFill>
                  <a:schemeClr val="tx1"/>
                </a:solidFill>
                <a:cs typeface="+mj-cs"/>
              </a:rPr>
              <a:t>(ii) Apprenticeship</a:t>
            </a:r>
            <a:br>
              <a:rPr lang="en-US" sz="2400" dirty="0">
                <a:solidFill>
                  <a:schemeClr val="tx1"/>
                </a:solidFill>
                <a:cs typeface="+mj-cs"/>
              </a:rPr>
            </a:br>
            <a:r>
              <a:rPr lang="en-US" sz="2400" dirty="0">
                <a:solidFill>
                  <a:schemeClr val="tx1"/>
                </a:solidFill>
                <a:cs typeface="+mj-cs"/>
              </a:rPr>
              <a:t>(iii) Traineeship</a:t>
            </a:r>
            <a:br>
              <a:rPr lang="en-US" sz="2400" dirty="0">
                <a:solidFill>
                  <a:schemeClr val="tx1"/>
                </a:solidFill>
                <a:cs typeface="+mj-cs"/>
              </a:rPr>
            </a:br>
            <a:r>
              <a:rPr lang="en-US" sz="2400" dirty="0">
                <a:solidFill>
                  <a:schemeClr val="tx1"/>
                </a:solidFill>
                <a:cs typeface="+mj-cs"/>
              </a:rPr>
              <a:t>(iv) General Operative</a:t>
            </a:r>
            <a:endParaRPr lang="en-US" sz="3600" dirty="0">
              <a:solidFill>
                <a:schemeClr val="tx1"/>
              </a:solidFill>
              <a:cs typeface="+mj-cs"/>
            </a:endParaRPr>
          </a:p>
        </p:txBody>
      </p:sp>
      <p:cxnSp>
        <p:nvCxnSpPr>
          <p:cNvPr id="44" name="Straight Arrow Connector 43">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33" name="Diagram 32">
            <a:extLst>
              <a:ext uri="{FF2B5EF4-FFF2-40B4-BE49-F238E27FC236}">
                <a16:creationId xmlns:a16="http://schemas.microsoft.com/office/drawing/2014/main" id="{F6148FEC-47E5-4018-92E5-84BA1AC78828}"/>
              </a:ext>
            </a:extLst>
          </p:cNvPr>
          <p:cNvGraphicFramePr/>
          <p:nvPr/>
        </p:nvGraphicFramePr>
        <p:xfrm>
          <a:off x="2945131" y="1213735"/>
          <a:ext cx="9151076" cy="5267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58AA906E-2E59-4E37-898D-4C7EC0CADCED}"/>
              </a:ext>
            </a:extLst>
          </p:cNvPr>
          <p:cNvGraphicFramePr/>
          <p:nvPr/>
        </p:nvGraphicFramePr>
        <p:xfrm>
          <a:off x="655320" y="504630"/>
          <a:ext cx="4309655" cy="803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a:extLst>
              <a:ext uri="{FF2B5EF4-FFF2-40B4-BE49-F238E27FC236}">
                <a16:creationId xmlns:a16="http://schemas.microsoft.com/office/drawing/2014/main" id="{E94A9647-722F-4A75-BBB5-9B561D337797}"/>
              </a:ext>
            </a:extLst>
          </p:cNvPr>
          <p:cNvSpPr txBox="1">
            <a:spLocks/>
          </p:cNvSpPr>
          <p:nvPr/>
        </p:nvSpPr>
        <p:spPr>
          <a:xfrm>
            <a:off x="559527" y="0"/>
            <a:ext cx="3639095" cy="19300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marL="0" marR="0" lvl="0" indent="0" algn="l" defTabSz="914400" rtl="0" eaLnBrk="1" fontAlgn="auto" latinLnBrk="0" hangingPunct="1">
              <a:lnSpc>
                <a:spcPct val="120000"/>
              </a:lnSpc>
              <a:spcBef>
                <a:spcPts val="300"/>
              </a:spcBef>
              <a:spcAft>
                <a:spcPts val="30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t>Varying Roles:</a:t>
            </a:r>
            <a:br>
              <a:rPr kumimoji="0" lang="en-US" sz="2400" b="1"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rPr>
            </a:br>
            <a:endParaRPr kumimoji="0" lang="en-US" sz="3600" b="1" i="0" u="none" strike="noStrike" kern="1200" cap="none" spc="0" normalizeH="0" baseline="0" noProof="0" dirty="0">
              <a:ln>
                <a:noFill/>
              </a:ln>
              <a:solidFill>
                <a:srgbClr val="3F3F3F"/>
              </a:solidFill>
              <a:effectLst/>
              <a:uLnTx/>
              <a:uFillTx/>
              <a:latin typeface="Calibri" panose="020F0502020204030204"/>
              <a:ea typeface="+mj-ea"/>
              <a:cs typeface="Calibri Light" panose="020F0302020204030204" pitchFamily="34" charset="0"/>
            </a:endParaRPr>
          </a:p>
        </p:txBody>
      </p:sp>
    </p:spTree>
    <p:extLst>
      <p:ext uri="{BB962C8B-B14F-4D97-AF65-F5344CB8AC3E}">
        <p14:creationId xmlns:p14="http://schemas.microsoft.com/office/powerpoint/2010/main" val="335684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EE2331-C95D-408B-8309-8B2E4182DF45}"/>
              </a:ext>
            </a:extLst>
          </p:cNvPr>
          <p:cNvPicPr>
            <a:picLocks noChangeAspect="1"/>
          </p:cNvPicPr>
          <p:nvPr/>
        </p:nvPicPr>
        <p:blipFill>
          <a:blip r:embed="rId2"/>
          <a:stretch>
            <a:fillRect/>
          </a:stretch>
        </p:blipFill>
        <p:spPr>
          <a:xfrm>
            <a:off x="740639" y="185708"/>
            <a:ext cx="3097916" cy="3195335"/>
          </a:xfrm>
          <a:prstGeom prst="rect">
            <a:avLst/>
          </a:prstGeom>
        </p:spPr>
      </p:pic>
      <p:pic>
        <p:nvPicPr>
          <p:cNvPr id="15" name="Picture 14">
            <a:extLst>
              <a:ext uri="{FF2B5EF4-FFF2-40B4-BE49-F238E27FC236}">
                <a16:creationId xmlns:a16="http://schemas.microsoft.com/office/drawing/2014/main" id="{ACE871F5-649D-47F9-A7C3-9469213D08C3}"/>
              </a:ext>
            </a:extLst>
          </p:cNvPr>
          <p:cNvPicPr>
            <a:picLocks noChangeAspect="1"/>
          </p:cNvPicPr>
          <p:nvPr/>
        </p:nvPicPr>
        <p:blipFill>
          <a:blip r:embed="rId3"/>
          <a:stretch>
            <a:fillRect/>
          </a:stretch>
        </p:blipFill>
        <p:spPr>
          <a:xfrm>
            <a:off x="780696" y="3507347"/>
            <a:ext cx="3103529" cy="3259682"/>
          </a:xfrm>
          <a:prstGeom prst="rect">
            <a:avLst/>
          </a:prstGeom>
        </p:spPr>
      </p:pic>
      <p:pic>
        <p:nvPicPr>
          <p:cNvPr id="17" name="Picture 16">
            <a:extLst>
              <a:ext uri="{FF2B5EF4-FFF2-40B4-BE49-F238E27FC236}">
                <a16:creationId xmlns:a16="http://schemas.microsoft.com/office/drawing/2014/main" id="{A19C33EC-9041-43EF-AEA9-D11F13B4A263}"/>
              </a:ext>
            </a:extLst>
          </p:cNvPr>
          <p:cNvPicPr>
            <a:picLocks noChangeAspect="1"/>
          </p:cNvPicPr>
          <p:nvPr/>
        </p:nvPicPr>
        <p:blipFill>
          <a:blip r:embed="rId4"/>
          <a:stretch>
            <a:fillRect/>
          </a:stretch>
        </p:blipFill>
        <p:spPr>
          <a:xfrm>
            <a:off x="4258061" y="185708"/>
            <a:ext cx="3290499" cy="3290499"/>
          </a:xfrm>
          <a:prstGeom prst="rect">
            <a:avLst/>
          </a:prstGeom>
        </p:spPr>
      </p:pic>
      <p:pic>
        <p:nvPicPr>
          <p:cNvPr id="13" name="Picture 12">
            <a:extLst>
              <a:ext uri="{FF2B5EF4-FFF2-40B4-BE49-F238E27FC236}">
                <a16:creationId xmlns:a16="http://schemas.microsoft.com/office/drawing/2014/main" id="{1DA71EA7-984D-4C05-9F88-5A4848ACE834}"/>
              </a:ext>
            </a:extLst>
          </p:cNvPr>
          <p:cNvPicPr>
            <a:picLocks noChangeAspect="1"/>
          </p:cNvPicPr>
          <p:nvPr/>
        </p:nvPicPr>
        <p:blipFill>
          <a:blip r:embed="rId5"/>
          <a:stretch>
            <a:fillRect/>
          </a:stretch>
        </p:blipFill>
        <p:spPr>
          <a:xfrm>
            <a:off x="8034746" y="185708"/>
            <a:ext cx="3448661" cy="3265004"/>
          </a:xfrm>
          <a:prstGeom prst="rect">
            <a:avLst/>
          </a:prstGeom>
        </p:spPr>
      </p:pic>
      <p:pic>
        <p:nvPicPr>
          <p:cNvPr id="7" name="Picture 6">
            <a:extLst>
              <a:ext uri="{FF2B5EF4-FFF2-40B4-BE49-F238E27FC236}">
                <a16:creationId xmlns:a16="http://schemas.microsoft.com/office/drawing/2014/main" id="{9D9DB54F-A4E1-43C5-85FB-5EEC37210E01}"/>
              </a:ext>
            </a:extLst>
          </p:cNvPr>
          <p:cNvPicPr>
            <a:picLocks noChangeAspect="1"/>
          </p:cNvPicPr>
          <p:nvPr/>
        </p:nvPicPr>
        <p:blipFill>
          <a:blip r:embed="rId6"/>
          <a:stretch>
            <a:fillRect/>
          </a:stretch>
        </p:blipFill>
        <p:spPr>
          <a:xfrm>
            <a:off x="4258061" y="3507341"/>
            <a:ext cx="3290499" cy="3290499"/>
          </a:xfrm>
          <a:prstGeom prst="rect">
            <a:avLst/>
          </a:prstGeom>
        </p:spPr>
      </p:pic>
      <p:pic>
        <p:nvPicPr>
          <p:cNvPr id="9" name="Picture 8">
            <a:extLst>
              <a:ext uri="{FF2B5EF4-FFF2-40B4-BE49-F238E27FC236}">
                <a16:creationId xmlns:a16="http://schemas.microsoft.com/office/drawing/2014/main" id="{6EC868BA-C166-4867-9265-55694547765F}"/>
              </a:ext>
            </a:extLst>
          </p:cNvPr>
          <p:cNvPicPr>
            <a:picLocks noChangeAspect="1"/>
          </p:cNvPicPr>
          <p:nvPr/>
        </p:nvPicPr>
        <p:blipFill>
          <a:blip r:embed="rId7"/>
          <a:stretch>
            <a:fillRect/>
          </a:stretch>
        </p:blipFill>
        <p:spPr>
          <a:xfrm>
            <a:off x="8034746" y="3507341"/>
            <a:ext cx="3448661" cy="3308548"/>
          </a:xfrm>
          <a:prstGeom prst="rect">
            <a:avLst/>
          </a:prstGeom>
        </p:spPr>
      </p:pic>
    </p:spTree>
    <p:extLst>
      <p:ext uri="{BB962C8B-B14F-4D97-AF65-F5344CB8AC3E}">
        <p14:creationId xmlns:p14="http://schemas.microsoft.com/office/powerpoint/2010/main" val="159570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IE" altLang="en-US"/>
              <a:t>Reasons to work in the Construction Industry</a:t>
            </a:r>
          </a:p>
        </p:txBody>
      </p:sp>
      <p:sp>
        <p:nvSpPr>
          <p:cNvPr id="3" name="Content Placeholder 2">
            <a:extLst>
              <a:ext uri="{FF2B5EF4-FFF2-40B4-BE49-F238E27FC236}">
                <a16:creationId xmlns:a16="http://schemas.microsoft.com/office/drawing/2014/main" id="{502EFAAE-E753-8CBE-DAE1-C9A1E1F4DE1E}"/>
              </a:ext>
            </a:extLst>
          </p:cNvPr>
          <p:cNvSpPr>
            <a:spLocks noGrp="1"/>
          </p:cNvSpPr>
          <p:nvPr>
            <p:ph idx="1"/>
          </p:nvPr>
        </p:nvSpPr>
        <p:spPr>
          <a:xfrm>
            <a:off x="1676400" y="1905000"/>
            <a:ext cx="9499600" cy="4114800"/>
          </a:xfrm>
        </p:spPr>
        <p:txBody>
          <a:bodyPr>
            <a:normAutofit/>
          </a:bodyPr>
          <a:lstStyle/>
          <a:p>
            <a:pPr marL="0" indent="0" eaLnBrk="1" hangingPunct="1">
              <a:lnSpc>
                <a:spcPct val="90000"/>
              </a:lnSpc>
              <a:spcBef>
                <a:spcPts val="1000"/>
              </a:spcBef>
              <a:buClrTx/>
              <a:buSzTx/>
              <a:buNone/>
            </a:pPr>
            <a:r>
              <a:rPr lang="en-IE" altLang="en-US" sz="2000" b="1" dirty="0">
                <a:solidFill>
                  <a:srgbClr val="000000"/>
                </a:solidFill>
                <a:latin typeface="Calibri" pitchFamily="34" charset="0"/>
              </a:rPr>
              <a:t>1. You get to build important projects that communities rely on</a:t>
            </a:r>
          </a:p>
          <a:p>
            <a:pPr marL="0" indent="0" eaLnBrk="1" hangingPunct="1">
              <a:lnSpc>
                <a:spcPct val="90000"/>
              </a:lnSpc>
              <a:spcBef>
                <a:spcPts val="1000"/>
              </a:spcBef>
              <a:buClrTx/>
              <a:buSzTx/>
              <a:buNone/>
            </a:pPr>
            <a:r>
              <a:rPr lang="en-IE" altLang="en-US" sz="2000" dirty="0">
                <a:solidFill>
                  <a:srgbClr val="000000"/>
                </a:solidFill>
                <a:latin typeface="Calibri" pitchFamily="34" charset="0"/>
              </a:rPr>
              <a:t>Whether it’s a hospital, a road, a home, a sports stadium or a school, the things you build matter to the people in your community.</a:t>
            </a:r>
          </a:p>
          <a:p>
            <a:pPr marL="0" indent="0" eaLnBrk="1" hangingPunct="1">
              <a:lnSpc>
                <a:spcPct val="90000"/>
              </a:lnSpc>
              <a:spcBef>
                <a:spcPct val="0"/>
              </a:spcBef>
              <a:buClrTx/>
              <a:buSzTx/>
              <a:buNone/>
            </a:pPr>
            <a:endParaRPr lang="en-IE" altLang="en-US" sz="1500" dirty="0">
              <a:latin typeface="Calibri" pitchFamily="34" charset="0"/>
            </a:endParaRPr>
          </a:p>
          <a:p>
            <a:pPr marL="0" indent="0" eaLnBrk="1" hangingPunct="1">
              <a:lnSpc>
                <a:spcPct val="90000"/>
              </a:lnSpc>
              <a:spcBef>
                <a:spcPct val="0"/>
              </a:spcBef>
              <a:buClrTx/>
              <a:buSzTx/>
              <a:buNone/>
            </a:pPr>
            <a:r>
              <a:rPr lang="en-IE" altLang="en-US" sz="2000" b="1" dirty="0">
                <a:solidFill>
                  <a:srgbClr val="000000"/>
                </a:solidFill>
                <a:latin typeface="Calibri" pitchFamily="34" charset="0"/>
              </a:rPr>
              <a:t>2. You get to see immediate results from your work</a:t>
            </a:r>
          </a:p>
          <a:p>
            <a:pPr marL="0" indent="0" eaLnBrk="1" hangingPunct="1">
              <a:lnSpc>
                <a:spcPct val="90000"/>
              </a:lnSpc>
              <a:spcBef>
                <a:spcPts val="1000"/>
              </a:spcBef>
              <a:buClrTx/>
              <a:buSzTx/>
              <a:buNone/>
            </a:pPr>
            <a:r>
              <a:rPr lang="en-IE" altLang="en-US" sz="2000" dirty="0">
                <a:solidFill>
                  <a:srgbClr val="000000"/>
                </a:solidFill>
                <a:latin typeface="Calibri" pitchFamily="34" charset="0"/>
              </a:rPr>
              <a:t>At the end of every day at work, you’ll be able to see the progress you and your team have made. Watching that progress turn into a completed project, day by day, is one of the most rewarding parts of a construction job.</a:t>
            </a:r>
          </a:p>
          <a:p>
            <a:pPr marL="0" indent="0" eaLnBrk="1" hangingPunct="1">
              <a:lnSpc>
                <a:spcPct val="90000"/>
              </a:lnSpc>
              <a:spcBef>
                <a:spcPct val="0"/>
              </a:spcBef>
              <a:buClrTx/>
              <a:buSzTx/>
              <a:buNone/>
            </a:pPr>
            <a:endParaRPr lang="en-IE" altLang="en-US" sz="1500" b="1" dirty="0">
              <a:latin typeface="Calibri" pitchFamily="34" charset="0"/>
            </a:endParaRPr>
          </a:p>
          <a:p>
            <a:pPr marL="0" indent="0" eaLnBrk="1" hangingPunct="1">
              <a:lnSpc>
                <a:spcPct val="90000"/>
              </a:lnSpc>
              <a:spcBef>
                <a:spcPct val="0"/>
              </a:spcBef>
              <a:buClrTx/>
              <a:buSzTx/>
              <a:buNone/>
            </a:pPr>
            <a:r>
              <a:rPr lang="en-IE" altLang="en-US" sz="2000" b="1" dirty="0">
                <a:solidFill>
                  <a:srgbClr val="000000"/>
                </a:solidFill>
                <a:latin typeface="Calibri" pitchFamily="34" charset="0"/>
              </a:rPr>
              <a:t>3. Every day is something new</a:t>
            </a:r>
          </a:p>
          <a:p>
            <a:pPr marL="0" indent="0" eaLnBrk="1" hangingPunct="1">
              <a:lnSpc>
                <a:spcPct val="90000"/>
              </a:lnSpc>
              <a:spcBef>
                <a:spcPts val="1000"/>
              </a:spcBef>
              <a:buClrTx/>
              <a:buSzTx/>
              <a:buNone/>
            </a:pPr>
            <a:r>
              <a:rPr lang="en-IE" altLang="en-US" sz="2000" dirty="0">
                <a:solidFill>
                  <a:srgbClr val="000000"/>
                </a:solidFill>
                <a:latin typeface="Calibri" pitchFamily="34" charset="0"/>
              </a:rPr>
              <a:t>No two days are ever the same. Each day brings a new challenge and new possibilities. Each project you work on is different too. You have the ongoing opportunity to learn from other professionals, and the ability to learn new technologies as they emerge or evolve.</a:t>
            </a:r>
          </a:p>
          <a:p>
            <a:pPr marL="0" indent="0" eaLnBrk="1" hangingPunct="1">
              <a:lnSpc>
                <a:spcPct val="90000"/>
              </a:lnSpc>
              <a:buNone/>
            </a:pPr>
            <a:endParaRPr lang="en-IE" altLang="en-US" sz="1500" dirty="0"/>
          </a:p>
        </p:txBody>
      </p:sp>
    </p:spTree>
    <p:extLst>
      <p:ext uri="{BB962C8B-B14F-4D97-AF65-F5344CB8AC3E}">
        <p14:creationId xmlns:p14="http://schemas.microsoft.com/office/powerpoint/2010/main" val="136548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IE" altLang="en-US"/>
              <a:t>Reasons to work in the Construction Industry</a:t>
            </a:r>
          </a:p>
        </p:txBody>
      </p:sp>
      <p:sp>
        <p:nvSpPr>
          <p:cNvPr id="11267" name="Content Placeholder 2"/>
          <p:cNvSpPr>
            <a:spLocks noGrp="1"/>
          </p:cNvSpPr>
          <p:nvPr>
            <p:ph idx="1"/>
          </p:nvPr>
        </p:nvSpPr>
        <p:spPr>
          <a:xfrm>
            <a:off x="1631950" y="1905000"/>
            <a:ext cx="8928100" cy="4114800"/>
          </a:xfrm>
        </p:spPr>
        <p:txBody>
          <a:bodyPr/>
          <a:lstStyle/>
          <a:p>
            <a:pPr marL="0" indent="0" eaLnBrk="1" hangingPunct="1">
              <a:lnSpc>
                <a:spcPct val="90000"/>
              </a:lnSpc>
              <a:spcBef>
                <a:spcPts val="1000"/>
              </a:spcBef>
              <a:buClrTx/>
              <a:buSzTx/>
              <a:buNone/>
            </a:pPr>
            <a:r>
              <a:rPr lang="en-IE" altLang="en-US" sz="2000" b="1" dirty="0">
                <a:solidFill>
                  <a:srgbClr val="000000"/>
                </a:solidFill>
                <a:latin typeface="Calibri" pitchFamily="34" charset="0"/>
              </a:rPr>
              <a:t>4. You get to collaborate with a team</a:t>
            </a:r>
          </a:p>
          <a:p>
            <a:pPr marL="0" indent="0" eaLnBrk="1" hangingPunct="1">
              <a:lnSpc>
                <a:spcPct val="90000"/>
              </a:lnSpc>
              <a:spcBef>
                <a:spcPts val="1000"/>
              </a:spcBef>
              <a:buClrTx/>
              <a:buSzTx/>
              <a:buNone/>
            </a:pPr>
            <a:r>
              <a:rPr lang="en-IE" altLang="en-US" sz="2000" dirty="0">
                <a:solidFill>
                  <a:srgbClr val="000000"/>
                </a:solidFill>
                <a:latin typeface="Calibri" pitchFamily="34" charset="0"/>
              </a:rPr>
              <a:t>Strong networks are formed on construction projects because everyone on the team depends on everyone else to get the job done.</a:t>
            </a:r>
          </a:p>
          <a:p>
            <a:pPr marL="0" indent="0" eaLnBrk="1" hangingPunct="1">
              <a:spcBef>
                <a:spcPct val="0"/>
              </a:spcBef>
              <a:buClrTx/>
              <a:buSzTx/>
              <a:buNone/>
            </a:pPr>
            <a:endParaRPr lang="en-IE" altLang="en-US" sz="2000" dirty="0">
              <a:solidFill>
                <a:srgbClr val="000000"/>
              </a:solidFill>
              <a:latin typeface="Calibri" pitchFamily="34" charset="0"/>
            </a:endParaRPr>
          </a:p>
          <a:p>
            <a:pPr marL="0" indent="0" eaLnBrk="1" hangingPunct="1">
              <a:spcBef>
                <a:spcPct val="0"/>
              </a:spcBef>
              <a:buClrTx/>
              <a:buSzTx/>
              <a:buNone/>
            </a:pPr>
            <a:r>
              <a:rPr lang="en-IE" altLang="en-US" sz="2000" b="1" dirty="0">
                <a:solidFill>
                  <a:srgbClr val="000000"/>
                </a:solidFill>
                <a:latin typeface="Calibri" pitchFamily="34" charset="0"/>
              </a:rPr>
              <a:t>5. Earn while you learn</a:t>
            </a:r>
          </a:p>
          <a:p>
            <a:pPr marL="0" indent="0" eaLnBrk="1" hangingPunct="1">
              <a:lnSpc>
                <a:spcPct val="90000"/>
              </a:lnSpc>
              <a:spcBef>
                <a:spcPts val="1000"/>
              </a:spcBef>
              <a:buClrTx/>
              <a:buSzTx/>
              <a:buNone/>
            </a:pPr>
            <a:r>
              <a:rPr lang="en-IE" altLang="en-US" sz="2000" dirty="0">
                <a:solidFill>
                  <a:srgbClr val="000000"/>
                </a:solidFill>
                <a:latin typeface="Calibri" pitchFamily="34" charset="0"/>
              </a:rPr>
              <a:t>There are many ways into construction, whether you’ve just left school or are a changing career. You can earn while you learn as a construction apprentice or delve deeper into your chosen field with a degree.</a:t>
            </a:r>
          </a:p>
          <a:p>
            <a:pPr marL="0" indent="0" eaLnBrk="1" hangingPunct="1">
              <a:spcBef>
                <a:spcPct val="0"/>
              </a:spcBef>
              <a:buClrTx/>
              <a:buSzTx/>
              <a:buNone/>
            </a:pPr>
            <a:endParaRPr lang="en-IE" altLang="en-US" sz="1700" dirty="0">
              <a:solidFill>
                <a:srgbClr val="000000"/>
              </a:solidFill>
              <a:latin typeface="Calibri" pitchFamily="34" charset="0"/>
            </a:endParaRPr>
          </a:p>
          <a:p>
            <a:pPr marL="0" indent="0" eaLnBrk="1" hangingPunct="1">
              <a:spcBef>
                <a:spcPct val="0"/>
              </a:spcBef>
              <a:buClrTx/>
              <a:buSzTx/>
              <a:buNone/>
            </a:pPr>
            <a:r>
              <a:rPr lang="en-IE" altLang="en-US" sz="2000" b="1" dirty="0">
                <a:solidFill>
                  <a:srgbClr val="000000"/>
                </a:solidFill>
                <a:latin typeface="Calibri" pitchFamily="34" charset="0"/>
              </a:rPr>
              <a:t>6. You can build a lifelong career.</a:t>
            </a:r>
          </a:p>
          <a:p>
            <a:pPr marL="0" indent="0" eaLnBrk="1" hangingPunct="1">
              <a:lnSpc>
                <a:spcPct val="90000"/>
              </a:lnSpc>
              <a:spcBef>
                <a:spcPts val="1000"/>
              </a:spcBef>
              <a:buClrTx/>
              <a:buSzTx/>
              <a:buNone/>
            </a:pPr>
            <a:r>
              <a:rPr lang="en-IE" altLang="en-US" sz="2000" dirty="0">
                <a:solidFill>
                  <a:srgbClr val="000000"/>
                </a:solidFill>
                <a:latin typeface="Calibri" pitchFamily="34" charset="0"/>
              </a:rPr>
              <a:t>After finishing their apprenticeships many construction workers have set up their own businesses, and many are expanding into projects overseas with international construction jobs. With time and experience, construction workers can advance management positions – like foreman, superintendent, supervisor, project manager and construction manager or move into different areas such as health and safety.</a:t>
            </a:r>
          </a:p>
          <a:p>
            <a:pPr marL="0" indent="0" eaLnBrk="1" hangingPunct="1">
              <a:buNone/>
            </a:pPr>
            <a:endParaRPr lang="en-IE" altLang="en-US" dirty="0"/>
          </a:p>
        </p:txBody>
      </p:sp>
    </p:spTree>
    <p:extLst>
      <p:ext uri="{BB962C8B-B14F-4D97-AF65-F5344CB8AC3E}">
        <p14:creationId xmlns:p14="http://schemas.microsoft.com/office/powerpoint/2010/main" val="1044082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ndara" panose="020E0502030303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ndara" panose="020E0502030303020204" pitchFamily="34"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ndara" panose="020E0502030303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ndara" panose="020E0502030303020204" pitchFamily="34"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03 Presentation Layout_CA -v6.potx" id="{9FD5D463-2B33-42F3-81B0-0B3C3C07F674}" vid="{A96E6666-7943-4E22-B401-67432B4C0C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9BE4873C01CE418FBC4961E6191476" ma:contentTypeVersion="10" ma:contentTypeDescription="Create a new document." ma:contentTypeScope="" ma:versionID="e5995341245ccadbb9a21f4c58be006c">
  <xsd:schema xmlns:xsd="http://www.w3.org/2001/XMLSchema" xmlns:xs="http://www.w3.org/2001/XMLSchema" xmlns:p="http://schemas.microsoft.com/office/2006/metadata/properties" xmlns:ns2="2d40d060-6a64-45f6-ae09-e1f0c4ec05cc" targetNamespace="http://schemas.microsoft.com/office/2006/metadata/properties" ma:root="true" ma:fieldsID="eb65f0c6430e3b8b3f2117a0730bee47" ns2:_="">
    <xsd:import namespace="2d40d060-6a64-45f6-ae09-e1f0c4ec0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0d060-6a64-45f6-ae09-e1f0c4ec0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12BBF5-B7E6-406D-A2FF-5F8E97932DBD}">
  <ds:schemaRefs>
    <ds:schemaRef ds:uri="http://schemas.microsoft.com/sharepoint/v3/contenttype/forms"/>
  </ds:schemaRefs>
</ds:datastoreItem>
</file>

<file path=customXml/itemProps2.xml><?xml version="1.0" encoding="utf-8"?>
<ds:datastoreItem xmlns:ds="http://schemas.openxmlformats.org/officeDocument/2006/customXml" ds:itemID="{4DF6A02F-8134-47DB-AFD4-453430CEF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0d060-6a64-45f6-ae09-e1f0c4ec0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784218-2ABC-4E85-B821-B401E42F3DC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1757</TotalTime>
  <Words>1526</Words>
  <Application>Microsoft Office PowerPoint</Application>
  <PresentationFormat>Widescreen</PresentationFormat>
  <Paragraphs>227</Paragraphs>
  <Slides>26</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Arial</vt:lpstr>
      <vt:lpstr>Arial Black</vt:lpstr>
      <vt:lpstr>Calibri</vt:lpstr>
      <vt:lpstr>Candara</vt:lpstr>
      <vt:lpstr>Gill Sans SemiBold</vt:lpstr>
      <vt:lpstr>Times New Roman</vt:lpstr>
      <vt:lpstr>Wingdings</vt:lpstr>
      <vt:lpstr>3_Echo</vt:lpstr>
      <vt:lpstr>Echo</vt:lpstr>
      <vt:lpstr>2_Office Theme</vt:lpstr>
      <vt:lpstr>Office Theme</vt:lpstr>
      <vt:lpstr>Presentation Template - Editable</vt:lpstr>
      <vt:lpstr>Careers in Construction </vt:lpstr>
      <vt:lpstr>Construction Industry in Context </vt:lpstr>
      <vt:lpstr>Demand for Construction Workers</vt:lpstr>
      <vt:lpstr>PowerPoint Presentation</vt:lpstr>
      <vt:lpstr>Routes of Entry: (i) CAO (ii) Apprenticeship (iii) Traineeship (iv) General Operative</vt:lpstr>
      <vt:lpstr>PowerPoint Presentation</vt:lpstr>
      <vt:lpstr>Reasons to work in the Construction Industry</vt:lpstr>
      <vt:lpstr>Reasons to work in the Construction Industry</vt:lpstr>
      <vt:lpstr>Apprenticeships</vt:lpstr>
      <vt:lpstr>Apprenticeships</vt:lpstr>
      <vt:lpstr>   Types of Construction Apprenticeships    </vt:lpstr>
      <vt:lpstr> SBA Apprenticeship Employed  Population 2007 – 31/7/2023 </vt:lpstr>
      <vt:lpstr> SBA Employed Apprenticeship Population by Trade as at 31/7/23 </vt:lpstr>
      <vt:lpstr>Apprenticeship Pay</vt:lpstr>
      <vt:lpstr>Construction Pay</vt:lpstr>
      <vt:lpstr>Apprenticeship Jobs</vt:lpstr>
      <vt:lpstr>Construction Professionals</vt:lpstr>
      <vt:lpstr>Third Level</vt:lpstr>
      <vt:lpstr>Construction Professionals Starting Pay</vt:lpstr>
      <vt:lpstr>Women in Construction </vt:lpstr>
      <vt:lpstr>Sectors &amp; Industries</vt:lpstr>
      <vt:lpstr>Sectors &amp; Industries</vt:lpstr>
      <vt:lpstr>Company Background</vt:lpstr>
      <vt:lpstr>Current Projects </vt:lpstr>
      <vt:lpstr>Types of Roles /Jobs Available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Herlihy</dc:creator>
  <cp:lastModifiedBy>Sarah Ireton</cp:lastModifiedBy>
  <cp:revision>6</cp:revision>
  <dcterms:created xsi:type="dcterms:W3CDTF">2022-03-16T17:52:18Z</dcterms:created>
  <dcterms:modified xsi:type="dcterms:W3CDTF">2023-10-20T12:30:05Z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2022-03-09T00:00:00Z</vt:filetime>
  </property>
  <property fmtid="{D5CDD505-2E9C-101B-9397-08002B2CF9AE}" pid="3" name="Creator">
    <vt:lpwstr>Acrobat PDFMaker 15 for PowerPoint</vt:lpwstr>
  </property>
  <property fmtid="{D5CDD505-2E9C-101B-9397-08002B2CF9AE}" pid="4" name="LastSaved">
    <vt:filetime>2022-03-16T00:00:00Z</vt:filetime>
  </property>
  <property fmtid="{D5CDD505-2E9C-101B-9397-08002B2CF9AE}" pid="5" name="ContentTypeId">
    <vt:lpwstr>0x010100E19BE4873C01CE418FBC4961E6191476</vt:lpwstr>
  </property>
</Properties>
</file>