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454" r:id="rId2"/>
    <p:sldId id="256" r:id="rId3"/>
    <p:sldId id="257" r:id="rId4"/>
    <p:sldId id="267" r:id="rId5"/>
    <p:sldId id="258" r:id="rId6"/>
    <p:sldId id="435" r:id="rId7"/>
    <p:sldId id="259" r:id="rId8"/>
    <p:sldId id="262" r:id="rId9"/>
    <p:sldId id="263" r:id="rId10"/>
    <p:sldId id="445" r:id="rId11"/>
    <p:sldId id="266" r:id="rId12"/>
    <p:sldId id="268" r:id="rId13"/>
    <p:sldId id="269" r:id="rId14"/>
    <p:sldId id="271" r:id="rId15"/>
    <p:sldId id="272" r:id="rId16"/>
    <p:sldId id="442" r:id="rId17"/>
    <p:sldId id="441" r:id="rId18"/>
    <p:sldId id="279" r:id="rId19"/>
    <p:sldId id="277" r:id="rId20"/>
    <p:sldId id="281" r:id="rId21"/>
    <p:sldId id="282" r:id="rId22"/>
    <p:sldId id="284" r:id="rId23"/>
    <p:sldId id="285" r:id="rId24"/>
    <p:sldId id="287" r:id="rId25"/>
    <p:sldId id="288" r:id="rId26"/>
    <p:sldId id="289" r:id="rId27"/>
    <p:sldId id="436" r:id="rId28"/>
    <p:sldId id="291" r:id="rId29"/>
    <p:sldId id="303" r:id="rId30"/>
    <p:sldId id="439" r:id="rId31"/>
    <p:sldId id="443" r:id="rId32"/>
    <p:sldId id="444" r:id="rId33"/>
    <p:sldId id="440" r:id="rId34"/>
    <p:sldId id="301" r:id="rId35"/>
    <p:sldId id="452" r:id="rId36"/>
    <p:sldId id="453" r:id="rId37"/>
    <p:sldId id="449" r:id="rId38"/>
    <p:sldId id="450"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02D"/>
    <a:srgbClr val="DE1D56"/>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84103" autoAdjust="0"/>
  </p:normalViewPr>
  <p:slideViewPr>
    <p:cSldViewPr snapToGrid="0" snapToObjects="1">
      <p:cViewPr varScale="1">
        <p:scale>
          <a:sx n="97" d="100"/>
          <a:sy n="97" d="100"/>
        </p:scale>
        <p:origin x="17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0B3F186-4553-1E46-98AE-BFC794BB1B98}" type="datetimeFigureOut">
              <a:rPr lang="en-US" smtClean="0"/>
              <a:t>1/15/2019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0E44170-66E9-AE45-BA67-BDBD4DBBA7ED}" type="slidenum">
              <a:rPr lang="en-US" smtClean="0"/>
              <a:t>‹#›</a:t>
            </a:fld>
            <a:endParaRPr lang="en-US"/>
          </a:p>
        </p:txBody>
      </p:sp>
    </p:spTree>
    <p:extLst>
      <p:ext uri="{BB962C8B-B14F-4D97-AF65-F5344CB8AC3E}">
        <p14:creationId xmlns:p14="http://schemas.microsoft.com/office/powerpoint/2010/main" val="306145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2</a:t>
            </a:fld>
            <a:endParaRPr lang="en-US"/>
          </a:p>
        </p:txBody>
      </p:sp>
    </p:spTree>
    <p:extLst>
      <p:ext uri="{BB962C8B-B14F-4D97-AF65-F5344CB8AC3E}">
        <p14:creationId xmlns:p14="http://schemas.microsoft.com/office/powerpoint/2010/main" val="131218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11</a:t>
            </a:fld>
            <a:endParaRPr lang="en-US"/>
          </a:p>
        </p:txBody>
      </p:sp>
    </p:spTree>
    <p:extLst>
      <p:ext uri="{BB962C8B-B14F-4D97-AF65-F5344CB8AC3E}">
        <p14:creationId xmlns:p14="http://schemas.microsoft.com/office/powerpoint/2010/main" val="107694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12</a:t>
            </a:fld>
            <a:endParaRPr lang="en-US"/>
          </a:p>
        </p:txBody>
      </p:sp>
    </p:spTree>
    <p:extLst>
      <p:ext uri="{BB962C8B-B14F-4D97-AF65-F5344CB8AC3E}">
        <p14:creationId xmlns:p14="http://schemas.microsoft.com/office/powerpoint/2010/main" val="88262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The Dubai Mall is the largest retail development in the world. It offers an astounding number of stores and scope of amenities. The overall construction cost of $1.3 billion comprises over </a:t>
            </a:r>
            <a:r>
              <a:rPr lang="en-US" b="1" u="sng" dirty="0">
                <a:solidFill>
                  <a:srgbClr val="0000FF"/>
                </a:solidFill>
              </a:rPr>
              <a:t>12 million square feet total area</a:t>
            </a:r>
            <a:r>
              <a:rPr lang="en-US" dirty="0"/>
              <a:t>, with leasable retail space in excess of nine million square feet.</a:t>
            </a:r>
          </a:p>
        </p:txBody>
      </p:sp>
      <p:sp>
        <p:nvSpPr>
          <p:cNvPr id="4" name="Slide Number Placeholder 3"/>
          <p:cNvSpPr>
            <a:spLocks noGrp="1"/>
          </p:cNvSpPr>
          <p:nvPr>
            <p:ph type="sldNum" sz="quarter" idx="10"/>
          </p:nvPr>
        </p:nvSpPr>
        <p:spPr/>
        <p:txBody>
          <a:bodyPr/>
          <a:lstStyle/>
          <a:p>
            <a:fld id="{A0E44170-66E9-AE45-BA67-BDBD4DBBA7ED}" type="slidenum">
              <a:rPr lang="en-US" smtClean="0"/>
              <a:t>13</a:t>
            </a:fld>
            <a:endParaRPr lang="en-US"/>
          </a:p>
        </p:txBody>
      </p:sp>
    </p:spTree>
    <p:extLst>
      <p:ext uri="{BB962C8B-B14F-4D97-AF65-F5344CB8AC3E}">
        <p14:creationId xmlns:p14="http://schemas.microsoft.com/office/powerpoint/2010/main" val="139678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https://</a:t>
            </a:r>
            <a:r>
              <a:rPr lang="en-US" dirty="0" err="1"/>
              <a:t>www.merics.org</a:t>
            </a:r>
            <a:r>
              <a:rPr lang="en-US" dirty="0"/>
              <a:t>/</a:t>
            </a:r>
            <a:r>
              <a:rPr lang="en-US" dirty="0" err="1"/>
              <a:t>index.php</a:t>
            </a:r>
            <a:r>
              <a:rPr lang="en-US" dirty="0"/>
              <a:t>/</a:t>
            </a:r>
            <a:r>
              <a:rPr lang="en-US" dirty="0" err="1"/>
              <a:t>en</a:t>
            </a:r>
            <a:r>
              <a:rPr lang="en-US" dirty="0"/>
              <a:t>/china-mapping/silk-road-initiative</a:t>
            </a:r>
          </a:p>
          <a:p>
            <a:pPr marL="174982" indent="-174982">
              <a:buFont typeface="Arial" panose="020B0604020202020204" pitchFamily="34" charset="0"/>
              <a:buChar char="•"/>
            </a:pPr>
            <a:r>
              <a:rPr lang="en-US" dirty="0"/>
              <a:t>“</a:t>
            </a:r>
            <a:r>
              <a:rPr lang="en-US" b="1" u="sng" dirty="0"/>
              <a:t>If you want to get rich, build a road</a:t>
            </a:r>
            <a:r>
              <a:rPr lang="en-US" dirty="0"/>
              <a:t>”</a:t>
            </a:r>
          </a:p>
          <a:p>
            <a:pPr marL="174982" indent="-174982">
              <a:buFont typeface="Arial" panose="020B0604020202020204" pitchFamily="34" charset="0"/>
              <a:buChar char="•"/>
            </a:pPr>
            <a:r>
              <a:rPr lang="en-US" dirty="0"/>
              <a:t>Good article: http://</a:t>
            </a:r>
            <a:r>
              <a:rPr lang="en-US" dirty="0" err="1"/>
              <a:t>www.theworldin.com</a:t>
            </a:r>
            <a:r>
              <a:rPr lang="en-US" dirty="0"/>
              <a:t>/article/14433/edition2018digital-silk-road</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14</a:t>
            </a:fld>
            <a:endParaRPr lang="en-US"/>
          </a:p>
        </p:txBody>
      </p:sp>
    </p:spTree>
    <p:extLst>
      <p:ext uri="{BB962C8B-B14F-4D97-AF65-F5344CB8AC3E}">
        <p14:creationId xmlns:p14="http://schemas.microsoft.com/office/powerpoint/2010/main" val="1858193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t>On 15 January 2018, a partially constructed bridge in </a:t>
            </a:r>
            <a:r>
              <a:rPr lang="en-US" dirty="0" err="1"/>
              <a:t>Chirajara</a:t>
            </a:r>
            <a:r>
              <a:rPr lang="en-US" dirty="0"/>
              <a:t>, Colombia collapsed, killing at least 10 workers and injuring several more. The 446-metre (1,463 ft) bridge, located in the Cundinamarca Department, was part of an expansion of National Route 40 between Bogota and Villavicencio scheduled to open in March 2018. It crosses a ravine at a height of 280 </a:t>
            </a:r>
            <a:r>
              <a:rPr lang="en-US" dirty="0" err="1"/>
              <a:t>metres</a:t>
            </a:r>
            <a:r>
              <a:rPr lang="en-US" dirty="0"/>
              <a:t> (920 ft) and is held by stay-cables from two towers, of which one collapsed</a:t>
            </a:r>
          </a:p>
        </p:txBody>
      </p:sp>
      <p:sp>
        <p:nvSpPr>
          <p:cNvPr id="4" name="Slide Number Placeholder 3"/>
          <p:cNvSpPr>
            <a:spLocks noGrp="1"/>
          </p:cNvSpPr>
          <p:nvPr>
            <p:ph type="sldNum" sz="quarter" idx="10"/>
          </p:nvPr>
        </p:nvSpPr>
        <p:spPr/>
        <p:txBody>
          <a:bodyPr/>
          <a:lstStyle/>
          <a:p>
            <a:fld id="{A0E44170-66E9-AE45-BA67-BDBD4DBBA7ED}" type="slidenum">
              <a:rPr lang="en-US" smtClean="0"/>
              <a:t>15</a:t>
            </a:fld>
            <a:endParaRPr lang="en-US"/>
          </a:p>
        </p:txBody>
      </p:sp>
    </p:spTree>
    <p:extLst>
      <p:ext uri="{BB962C8B-B14F-4D97-AF65-F5344CB8AC3E}">
        <p14:creationId xmlns:p14="http://schemas.microsoft.com/office/powerpoint/2010/main" val="57321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https://</a:t>
            </a:r>
            <a:r>
              <a:rPr lang="en-US" dirty="0" err="1"/>
              <a:t>www.economist.com</a:t>
            </a:r>
            <a:r>
              <a:rPr lang="en-US" dirty="0"/>
              <a:t>/graphic-detail/2015/04/24/constructive-one-upmanship</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16</a:t>
            </a:fld>
            <a:endParaRPr lang="en-US"/>
          </a:p>
        </p:txBody>
      </p:sp>
    </p:spTree>
    <p:extLst>
      <p:ext uri="{BB962C8B-B14F-4D97-AF65-F5344CB8AC3E}">
        <p14:creationId xmlns:p14="http://schemas.microsoft.com/office/powerpoint/2010/main" val="3360283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17</a:t>
            </a:fld>
            <a:endParaRPr lang="en-US"/>
          </a:p>
        </p:txBody>
      </p:sp>
    </p:spTree>
    <p:extLst>
      <p:ext uri="{BB962C8B-B14F-4D97-AF65-F5344CB8AC3E}">
        <p14:creationId xmlns:p14="http://schemas.microsoft.com/office/powerpoint/2010/main" val="4630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t>On December 26</a:t>
            </a:r>
            <a:r>
              <a:rPr lang="en-US" baseline="30000" dirty="0"/>
              <a:t>th</a:t>
            </a:r>
            <a:r>
              <a:rPr lang="en-US" dirty="0"/>
              <a:t> of 2004 … Indian Ocean earthquake occurred… The undersea megathrust earthquake triggered a series of devastating tsunamis… Killing more than 220,000 people in 14 countries… It was one of the deadliest natural disasters in recorded history… Indonesia was the hardest-hit country, followed by Sri Lanka, India, and Thailand… </a:t>
            </a:r>
          </a:p>
          <a:p>
            <a:pPr marL="174982" indent="-174982" defTabSz="933237">
              <a:buFont typeface="Arial" panose="020B0604020202020204" pitchFamily="34" charset="0"/>
              <a:buChar char="•"/>
              <a:defRPr/>
            </a:pPr>
            <a:r>
              <a:rPr lang="en-US" dirty="0"/>
              <a:t>In January 2010… a 7.0 magnitude earthquake hit Haiti… The earthquake </a:t>
            </a:r>
            <a:r>
              <a:rPr lang="en-US"/>
              <a:t>killed more than 220,000 </a:t>
            </a:r>
            <a:r>
              <a:rPr lang="en-US" dirty="0"/>
              <a:t>people. Its </a:t>
            </a:r>
            <a:r>
              <a:rPr lang="en-US" dirty="0" err="1"/>
              <a:t>epicentre</a:t>
            </a:r>
            <a:r>
              <a:rPr lang="en-US" dirty="0"/>
              <a:t> was at approximately 25 km from </a:t>
            </a:r>
            <a:r>
              <a:rPr lang="en-US" strike="sngStrike" dirty="0"/>
              <a:t>Port-au-Prince</a:t>
            </a:r>
            <a:r>
              <a:rPr lang="en-US" dirty="0"/>
              <a:t>, the capital. </a:t>
            </a:r>
          </a:p>
          <a:p>
            <a:pPr marL="174982" indent="-174982" defTabSz="933237">
              <a:buFont typeface="Arial" panose="020B0604020202020204" pitchFamily="34" charset="0"/>
              <a:buChar char="•"/>
              <a:defRPr/>
            </a:pPr>
            <a:r>
              <a:rPr lang="en-US" dirty="0"/>
              <a:t>CNN: (https://</a:t>
            </a:r>
            <a:r>
              <a:rPr lang="en-US" dirty="0" err="1"/>
              <a:t>www.cnn.com</a:t>
            </a:r>
            <a:r>
              <a:rPr lang="en-US" dirty="0"/>
              <a:t>/2017/09/28/us/</a:t>
            </a:r>
            <a:r>
              <a:rPr lang="en-US" dirty="0" err="1"/>
              <a:t>puerto</a:t>
            </a:r>
            <a:r>
              <a:rPr lang="en-US" dirty="0"/>
              <a:t>-</a:t>
            </a:r>
            <a:r>
              <a:rPr lang="en-US" dirty="0" err="1"/>
              <a:t>rico</a:t>
            </a:r>
            <a:r>
              <a:rPr lang="en-US" dirty="0"/>
              <a:t>-</a:t>
            </a:r>
            <a:r>
              <a:rPr lang="en-US" dirty="0" err="1"/>
              <a:t>maria</a:t>
            </a:r>
            <a:r>
              <a:rPr lang="en-US" dirty="0"/>
              <a:t>-by-the-numbers-</a:t>
            </a:r>
            <a:r>
              <a:rPr lang="en-US" dirty="0" err="1"/>
              <a:t>trnd</a:t>
            </a:r>
            <a:r>
              <a:rPr lang="en-US" dirty="0"/>
              <a:t>/</a:t>
            </a:r>
            <a:r>
              <a:rPr lang="en-US" dirty="0" err="1"/>
              <a:t>index.html</a:t>
            </a:r>
            <a:r>
              <a:rPr lang="en-US" dirty="0"/>
              <a:t>) </a:t>
            </a:r>
          </a:p>
          <a:p>
            <a:pPr marL="174982" indent="-174982" defTabSz="933237">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18</a:t>
            </a:fld>
            <a:endParaRPr lang="en-US"/>
          </a:p>
        </p:txBody>
      </p:sp>
    </p:spTree>
    <p:extLst>
      <p:ext uri="{BB962C8B-B14F-4D97-AF65-F5344CB8AC3E}">
        <p14:creationId xmlns:p14="http://schemas.microsoft.com/office/powerpoint/2010/main" val="326588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466618">
              <a:buFont typeface="Arial" panose="020B0604020202020204" pitchFamily="34" charset="0"/>
              <a:buChar char="•"/>
              <a:defRPr/>
            </a:pPr>
            <a:r>
              <a:rPr lang="en-US" dirty="0"/>
              <a:t>Leadership in Energy and Environmental Design (LEED); started 1994. is a set of rating systems for the design, construction, operation, and maintenance of green buildings which was Developed by the U.S. Green Building Council.</a:t>
            </a:r>
          </a:p>
          <a:p>
            <a:pPr marL="174982" indent="-174982" defTabSz="466618">
              <a:buFont typeface="Arial" panose="020B0604020202020204" pitchFamily="34" charset="0"/>
              <a:buChar char="•"/>
              <a:defRPr/>
            </a:pPr>
            <a:r>
              <a:rPr lang="en-US" dirty="0"/>
              <a:t>Envision started 2012 </a:t>
            </a:r>
          </a:p>
          <a:p>
            <a:pPr marL="174982" indent="-174982" defTabSz="466618">
              <a:buFont typeface="Arial" panose="020B0604020202020204" pitchFamily="34" charset="0"/>
              <a:buChar char="•"/>
              <a:defRPr/>
            </a:pPr>
            <a:endParaRPr lang="en-US" dirty="0"/>
          </a:p>
          <a:p>
            <a:pPr marL="174982" indent="-174982" defTabSz="466618">
              <a:buFont typeface="Arial" panose="020B0604020202020204" pitchFamily="34" charset="0"/>
              <a:buChar char="•"/>
              <a:defRPr/>
            </a:pPr>
            <a:r>
              <a:rPr lang="en-US" dirty="0"/>
              <a:t>Other certificates system that confirms the sustainability of buildings is the British BREEAM (Building Research Establishment Environmental Assessment Method) for buildings and large-scale developments. </a:t>
            </a:r>
          </a:p>
          <a:p>
            <a:pPr marL="174982" indent="-174982" defTabSz="466618">
              <a:buFont typeface="Arial" panose="020B0604020202020204" pitchFamily="34" charset="0"/>
              <a:buChar char="•"/>
              <a:defRPr/>
            </a:pPr>
            <a:r>
              <a:rPr lang="en-US" dirty="0"/>
              <a:t>Published in 1990. The world's longest established method of assessing, rating, and certifying the sustainability of buildings. More than 250,000 buildings have been BREEAM-certified and over a million are registered for certification – in more than 50 countries worldwide. </a:t>
            </a:r>
          </a:p>
          <a:p>
            <a:pPr marL="174982" indent="-174982" defTabSz="466618">
              <a:buFont typeface="Arial" panose="020B0604020202020204" pitchFamily="34" charset="0"/>
              <a:buChar char="•"/>
              <a:defRPr/>
            </a:pPr>
            <a:r>
              <a:rPr lang="en-US" dirty="0"/>
              <a:t>The Edge: The Edge is also the ­greenest building in the world, according to British rating agency BREEAM, which gave it the highest ­sustainability score ever awarded: 98.4 percent. </a:t>
            </a:r>
          </a:p>
          <a:p>
            <a:pPr marL="174982" indent="-174982" defTabSz="466618">
              <a:buFont typeface="Arial" panose="020B0604020202020204" pitchFamily="34" charset="0"/>
              <a:buChar char="•"/>
              <a:defRPr/>
            </a:pPr>
            <a:r>
              <a:rPr lang="en-US" dirty="0"/>
              <a:t>The Edge: (https://www.bloomberg.com/features/2015-the-edge-the-worlds-greenest-building/)</a:t>
            </a:r>
          </a:p>
          <a:p>
            <a:pPr marL="174982" indent="-174982" defTabSz="46661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19</a:t>
            </a:fld>
            <a:endParaRPr lang="en-US"/>
          </a:p>
        </p:txBody>
      </p:sp>
    </p:spTree>
    <p:extLst>
      <p:ext uri="{BB962C8B-B14F-4D97-AF65-F5344CB8AC3E}">
        <p14:creationId xmlns:p14="http://schemas.microsoft.com/office/powerpoint/2010/main" val="118225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a:t>The urbanization here in Colombia increased from 31% of the total population in 1938, to 57% in 1951 and about 70% by 1990. Currently the figure is about 77%.</a:t>
            </a:r>
          </a:p>
        </p:txBody>
      </p:sp>
      <p:sp>
        <p:nvSpPr>
          <p:cNvPr id="4" name="Slide Number Placeholder 3"/>
          <p:cNvSpPr>
            <a:spLocks noGrp="1"/>
          </p:cNvSpPr>
          <p:nvPr>
            <p:ph type="sldNum" sz="quarter" idx="10"/>
          </p:nvPr>
        </p:nvSpPr>
        <p:spPr/>
        <p:txBody>
          <a:bodyPr/>
          <a:lstStyle/>
          <a:p>
            <a:fld id="{A0E44170-66E9-AE45-BA67-BDBD4DBBA7ED}" type="slidenum">
              <a:rPr lang="en-US" smtClean="0"/>
              <a:t>20</a:t>
            </a:fld>
            <a:endParaRPr lang="en-US"/>
          </a:p>
        </p:txBody>
      </p:sp>
    </p:spTree>
    <p:extLst>
      <p:ext uri="{BB962C8B-B14F-4D97-AF65-F5344CB8AC3E}">
        <p14:creationId xmlns:p14="http://schemas.microsoft.com/office/powerpoint/2010/main" val="80107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3</a:t>
            </a:fld>
            <a:endParaRPr lang="en-US"/>
          </a:p>
        </p:txBody>
      </p:sp>
    </p:spTree>
    <p:extLst>
      <p:ext uri="{BB962C8B-B14F-4D97-AF65-F5344CB8AC3E}">
        <p14:creationId xmlns:p14="http://schemas.microsoft.com/office/powerpoint/2010/main" val="275311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10,000 baby boomers in the US are retiring daily and productivity in the construction industry is declining along with it. </a:t>
            </a:r>
          </a:p>
          <a:p>
            <a:pPr marL="174982" indent="-17498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21</a:t>
            </a:fld>
            <a:endParaRPr lang="en-US"/>
          </a:p>
        </p:txBody>
      </p:sp>
    </p:spTree>
    <p:extLst>
      <p:ext uri="{BB962C8B-B14F-4D97-AF65-F5344CB8AC3E}">
        <p14:creationId xmlns:p14="http://schemas.microsoft.com/office/powerpoint/2010/main" val="892350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https://</a:t>
            </a:r>
            <a:r>
              <a:rPr lang="en-US" dirty="0" err="1"/>
              <a:t>ourworldindata.org</a:t>
            </a:r>
            <a:r>
              <a:rPr lang="en-US" dirty="0"/>
              <a:t>/corruption</a:t>
            </a:r>
          </a:p>
        </p:txBody>
      </p:sp>
      <p:sp>
        <p:nvSpPr>
          <p:cNvPr id="4" name="Slide Number Placeholder 3"/>
          <p:cNvSpPr>
            <a:spLocks noGrp="1"/>
          </p:cNvSpPr>
          <p:nvPr>
            <p:ph type="sldNum" sz="quarter" idx="10"/>
          </p:nvPr>
        </p:nvSpPr>
        <p:spPr/>
        <p:txBody>
          <a:bodyPr/>
          <a:lstStyle/>
          <a:p>
            <a:fld id="{A0E44170-66E9-AE45-BA67-BDBD4DBBA7ED}" type="slidenum">
              <a:rPr lang="en-US" smtClean="0"/>
              <a:t>22</a:t>
            </a:fld>
            <a:endParaRPr lang="en-US"/>
          </a:p>
        </p:txBody>
      </p:sp>
    </p:spTree>
    <p:extLst>
      <p:ext uri="{BB962C8B-B14F-4D97-AF65-F5344CB8AC3E}">
        <p14:creationId xmlns:p14="http://schemas.microsoft.com/office/powerpoint/2010/main" val="160864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Regulatory Requirements</a:t>
            </a:r>
          </a:p>
          <a:p>
            <a:r>
              <a:rPr lang="en-US" dirty="0"/>
              <a:t>25 different procedures are required for a typical warehouse construction permit in India </a:t>
            </a:r>
          </a:p>
          <a:p>
            <a:endParaRPr lang="en-US" dirty="0"/>
          </a:p>
          <a:p>
            <a:r>
              <a:rPr lang="en-US" dirty="0"/>
              <a:t>Slow Permit and Approval Process</a:t>
            </a:r>
          </a:p>
          <a:p>
            <a:r>
              <a:rPr lang="en-US" dirty="0"/>
              <a:t>$1.2 Trillion of infrastructure could be added by 2030 if all countries committed to specific time limits for approvals</a:t>
            </a:r>
          </a:p>
          <a:p>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23</a:t>
            </a:fld>
            <a:endParaRPr lang="en-US"/>
          </a:p>
        </p:txBody>
      </p:sp>
    </p:spTree>
    <p:extLst>
      <p:ext uri="{BB962C8B-B14F-4D97-AF65-F5344CB8AC3E}">
        <p14:creationId xmlns:p14="http://schemas.microsoft.com/office/powerpoint/2010/main" val="1542688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24</a:t>
            </a:fld>
            <a:endParaRPr lang="en-US"/>
          </a:p>
        </p:txBody>
      </p:sp>
    </p:spTree>
    <p:extLst>
      <p:ext uri="{BB962C8B-B14F-4D97-AF65-F5344CB8AC3E}">
        <p14:creationId xmlns:p14="http://schemas.microsoft.com/office/powerpoint/2010/main" val="385174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25</a:t>
            </a:fld>
            <a:endParaRPr lang="en-US"/>
          </a:p>
        </p:txBody>
      </p:sp>
    </p:spTree>
    <p:extLst>
      <p:ext uri="{BB962C8B-B14F-4D97-AF65-F5344CB8AC3E}">
        <p14:creationId xmlns:p14="http://schemas.microsoft.com/office/powerpoint/2010/main" val="141023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Smart regulation is the key… regulatory framework should leave room for technological progress and should anticipate emerging needs… To achieve this… it is crucial to have well-designed building codes and standards, as well as transparent and streamlined permit processes…</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Government procurement accounts for a major share of total construction expenditures worldwide… 31% in the UK, 44% in Germany, and around 57% in US… </a:t>
            </a:r>
          </a:p>
          <a:p>
            <a:pPr marL="174982" indent="-174982">
              <a:buFont typeface="Arial" panose="020B0604020202020204" pitchFamily="34" charset="0"/>
              <a:buChar char="•"/>
            </a:pPr>
            <a:r>
              <a:rPr lang="en-US" dirty="0"/>
              <a:t>As the industry’s most important client, governments need to actively manage and coordinate public-sector demand, and thereby drive industry change </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26</a:t>
            </a:fld>
            <a:endParaRPr lang="en-US"/>
          </a:p>
        </p:txBody>
      </p:sp>
    </p:spTree>
    <p:extLst>
      <p:ext uri="{BB962C8B-B14F-4D97-AF65-F5344CB8AC3E}">
        <p14:creationId xmlns:p14="http://schemas.microsoft.com/office/powerpoint/2010/main" val="1534595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27</a:t>
            </a:fld>
            <a:endParaRPr lang="en-US"/>
          </a:p>
        </p:txBody>
      </p:sp>
    </p:spTree>
    <p:extLst>
      <p:ext uri="{BB962C8B-B14F-4D97-AF65-F5344CB8AC3E}">
        <p14:creationId xmlns:p14="http://schemas.microsoft.com/office/powerpoint/2010/main" val="433141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28</a:t>
            </a:fld>
            <a:endParaRPr lang="en-US"/>
          </a:p>
        </p:txBody>
      </p:sp>
    </p:spTree>
    <p:extLst>
      <p:ext uri="{BB962C8B-B14F-4D97-AF65-F5344CB8AC3E}">
        <p14:creationId xmlns:p14="http://schemas.microsoft.com/office/powerpoint/2010/main" val="2756338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dirty="0"/>
              <a:t>BROAD Group China: Used a system of modular building components that enables very speedy construction… Builds 57-storey building in only 19 days by moving 90% of the construction work to the factory.</a:t>
            </a:r>
          </a:p>
          <a:p>
            <a:pPr marL="233309" indent="-233309">
              <a:buFont typeface="+mj-lt"/>
              <a:buAutoNum type="arabicPeriod"/>
            </a:pPr>
            <a:r>
              <a:rPr lang="en-US" dirty="0"/>
              <a:t>The level of innovative materials vary… </a:t>
            </a:r>
          </a:p>
          <a:p>
            <a:pPr marL="233309" indent="-233309">
              <a:buFont typeface="+mj-lt"/>
              <a:buAutoNum type="arabicPeriod"/>
            </a:pPr>
            <a:r>
              <a:rPr lang="en-US" dirty="0"/>
              <a:t>3d Printing </a:t>
            </a:r>
          </a:p>
          <a:p>
            <a:pPr marL="233309" indent="-233309">
              <a:buFont typeface="+mj-lt"/>
              <a:buAutoNum type="arabicPeriod"/>
            </a:pPr>
            <a:r>
              <a:rPr lang="en-US" dirty="0"/>
              <a:t>Japanese manufacturer of construction equipment, is developing automated bulldozers incorporating various digital systems… For example, Drones gather data, which is then transmitted to the bulldozers; which are equipped with intelligent machine-control systems that enable them to carry out their work autonomously </a:t>
            </a:r>
            <a:r>
              <a:rPr lang="en-US" strike="sngStrike" dirty="0"/>
              <a:t>and thereby speed up the pre-foundation work on construction sites, while human operators monitor the process… </a:t>
            </a:r>
            <a:r>
              <a:rPr lang="en-US" dirty="0"/>
              <a:t>Actually… On mining sites, autonomous haul trucks are already in common use. </a:t>
            </a:r>
          </a:p>
          <a:p>
            <a:pPr marL="233309" indent="-233309">
              <a:buFont typeface="+mj-lt"/>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29</a:t>
            </a:fld>
            <a:endParaRPr lang="en-US"/>
          </a:p>
        </p:txBody>
      </p:sp>
    </p:spTree>
    <p:extLst>
      <p:ext uri="{BB962C8B-B14F-4D97-AF65-F5344CB8AC3E}">
        <p14:creationId xmlns:p14="http://schemas.microsoft.com/office/powerpoint/2010/main" val="3743712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30</a:t>
            </a:fld>
            <a:endParaRPr lang="en-US"/>
          </a:p>
        </p:txBody>
      </p:sp>
    </p:spTree>
    <p:extLst>
      <p:ext uri="{BB962C8B-B14F-4D97-AF65-F5344CB8AC3E}">
        <p14:creationId xmlns:p14="http://schemas.microsoft.com/office/powerpoint/2010/main" val="198037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4</a:t>
            </a:fld>
            <a:endParaRPr lang="en-US"/>
          </a:p>
        </p:txBody>
      </p:sp>
    </p:spTree>
    <p:extLst>
      <p:ext uri="{BB962C8B-B14F-4D97-AF65-F5344CB8AC3E}">
        <p14:creationId xmlns:p14="http://schemas.microsoft.com/office/powerpoint/2010/main" val="1442279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33</a:t>
            </a:fld>
            <a:endParaRPr lang="en-US"/>
          </a:p>
        </p:txBody>
      </p:sp>
    </p:spTree>
    <p:extLst>
      <p:ext uri="{BB962C8B-B14F-4D97-AF65-F5344CB8AC3E}">
        <p14:creationId xmlns:p14="http://schemas.microsoft.com/office/powerpoint/2010/main" val="4208461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34</a:t>
            </a:fld>
            <a:endParaRPr lang="en-US"/>
          </a:p>
        </p:txBody>
      </p:sp>
    </p:spTree>
    <p:extLst>
      <p:ext uri="{BB962C8B-B14F-4D97-AF65-F5344CB8AC3E}">
        <p14:creationId xmlns:p14="http://schemas.microsoft.com/office/powerpoint/2010/main" val="1226642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35</a:t>
            </a:fld>
            <a:endParaRPr lang="en-US"/>
          </a:p>
        </p:txBody>
      </p:sp>
    </p:spTree>
    <p:extLst>
      <p:ext uri="{BB962C8B-B14F-4D97-AF65-F5344CB8AC3E}">
        <p14:creationId xmlns:p14="http://schemas.microsoft.com/office/powerpoint/2010/main" val="273360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37</a:t>
            </a:fld>
            <a:endParaRPr lang="en-US"/>
          </a:p>
        </p:txBody>
      </p:sp>
    </p:spTree>
    <p:extLst>
      <p:ext uri="{BB962C8B-B14F-4D97-AF65-F5344CB8AC3E}">
        <p14:creationId xmlns:p14="http://schemas.microsoft.com/office/powerpoint/2010/main" val="3770103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38</a:t>
            </a:fld>
            <a:endParaRPr lang="en-US"/>
          </a:p>
        </p:txBody>
      </p:sp>
    </p:spTree>
    <p:extLst>
      <p:ext uri="{BB962C8B-B14F-4D97-AF65-F5344CB8AC3E}">
        <p14:creationId xmlns:p14="http://schemas.microsoft.com/office/powerpoint/2010/main" val="73992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0"/>
                <a:cs typeface="ＭＳ Ｐゴシック" charset="0"/>
              </a:rPr>
              <a:t>Yet only a handful of surveyor names remain familiar: George Washington, Thomas Jefferson, Abraham Lincoln. But many more risked their lives in the line of duty to map what ultimately became the passes, railroads, towns, dams and other structures that helped form the backbone of the USA.</a:t>
            </a:r>
          </a:p>
        </p:txBody>
      </p:sp>
      <p:sp>
        <p:nvSpPr>
          <p:cNvPr id="4" name="Slide Number Placeholder 3"/>
          <p:cNvSpPr>
            <a:spLocks noGrp="1"/>
          </p:cNvSpPr>
          <p:nvPr>
            <p:ph type="sldNum" sz="quarter" idx="10"/>
          </p:nvPr>
        </p:nvSpPr>
        <p:spPr/>
        <p:txBody>
          <a:bodyPr/>
          <a:lstStyle/>
          <a:p>
            <a:fld id="{A0E44170-66E9-AE45-BA67-BDBD4DBBA7ED}" type="slidenum">
              <a:rPr lang="en-US" smtClean="0"/>
              <a:t>5</a:t>
            </a:fld>
            <a:endParaRPr lang="en-US"/>
          </a:p>
        </p:txBody>
      </p:sp>
    </p:spTree>
    <p:extLst>
      <p:ext uri="{BB962C8B-B14F-4D97-AF65-F5344CB8AC3E}">
        <p14:creationId xmlns:p14="http://schemas.microsoft.com/office/powerpoint/2010/main" val="74715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Peer set based on US companies with Engineering, Construction and 1964; output per working hours. Services-related Standard Industrial Classification codes. Financials are </a:t>
            </a:r>
          </a:p>
          <a:p>
            <a:pPr marL="174982" indent="-174982">
              <a:buFont typeface="Arial" panose="020B0604020202020204" pitchFamily="34" charset="0"/>
              <a:buChar char="•"/>
            </a:pPr>
            <a:r>
              <a:rPr lang="en-US" dirty="0"/>
              <a:t>CAGR = compound average growth rate </a:t>
            </a:r>
          </a:p>
        </p:txBody>
      </p:sp>
      <p:sp>
        <p:nvSpPr>
          <p:cNvPr id="4" name="Slide Number Placeholder 3"/>
          <p:cNvSpPr>
            <a:spLocks noGrp="1"/>
          </p:cNvSpPr>
          <p:nvPr>
            <p:ph type="sldNum" sz="quarter" idx="10"/>
          </p:nvPr>
        </p:nvSpPr>
        <p:spPr/>
        <p:txBody>
          <a:bodyPr/>
          <a:lstStyle/>
          <a:p>
            <a:fld id="{A0E44170-66E9-AE45-BA67-BDBD4DBBA7ED}" type="slidenum">
              <a:rPr lang="en-US" smtClean="0"/>
              <a:t>6</a:t>
            </a:fld>
            <a:endParaRPr lang="en-US"/>
          </a:p>
        </p:txBody>
      </p:sp>
    </p:spTree>
    <p:extLst>
      <p:ext uri="{BB962C8B-B14F-4D97-AF65-F5344CB8AC3E}">
        <p14:creationId xmlns:p14="http://schemas.microsoft.com/office/powerpoint/2010/main" val="408068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44170-66E9-AE45-BA67-BDBD4DBBA7ED}" type="slidenum">
              <a:rPr lang="en-US" smtClean="0"/>
              <a:t>7</a:t>
            </a:fld>
            <a:endParaRPr lang="en-US"/>
          </a:p>
        </p:txBody>
      </p:sp>
    </p:spTree>
    <p:extLst>
      <p:ext uri="{BB962C8B-B14F-4D97-AF65-F5344CB8AC3E}">
        <p14:creationId xmlns:p14="http://schemas.microsoft.com/office/powerpoint/2010/main" val="118097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Companies often seem to put greater emphasis on defining the </a:t>
            </a:r>
            <a:r>
              <a:rPr lang="en-US" dirty="0">
                <a:solidFill>
                  <a:srgbClr val="0000FF"/>
                </a:solidFill>
              </a:rPr>
              <a:t>final product </a:t>
            </a:r>
            <a:r>
              <a:rPr lang="en-US" dirty="0"/>
              <a:t>than on planning the actual construction process </a:t>
            </a:r>
          </a:p>
        </p:txBody>
      </p:sp>
      <p:sp>
        <p:nvSpPr>
          <p:cNvPr id="4" name="Slide Number Placeholder 3"/>
          <p:cNvSpPr>
            <a:spLocks noGrp="1"/>
          </p:cNvSpPr>
          <p:nvPr>
            <p:ph type="sldNum" sz="quarter" idx="10"/>
          </p:nvPr>
        </p:nvSpPr>
        <p:spPr/>
        <p:txBody>
          <a:bodyPr/>
          <a:lstStyle/>
          <a:p>
            <a:fld id="{A0E44170-66E9-AE45-BA67-BDBD4DBBA7ED}" type="slidenum">
              <a:rPr lang="en-US" smtClean="0"/>
              <a:t>8</a:t>
            </a:fld>
            <a:endParaRPr lang="en-US"/>
          </a:p>
        </p:txBody>
      </p:sp>
    </p:spTree>
    <p:extLst>
      <p:ext uri="{BB962C8B-B14F-4D97-AF65-F5344CB8AC3E}">
        <p14:creationId xmlns:p14="http://schemas.microsoft.com/office/powerpoint/2010/main" val="271361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IPD vs DBB (https://</a:t>
            </a:r>
            <a:r>
              <a:rPr lang="en-US" dirty="0" err="1"/>
              <a:t>uscad.com</a:t>
            </a:r>
            <a:r>
              <a:rPr lang="en-US" dirty="0"/>
              <a:t>/blog/integrated-project-delivery/)</a:t>
            </a:r>
          </a:p>
          <a:p>
            <a:pPr marL="174982" indent="-174982" defTabSz="933237">
              <a:buFont typeface="Arial" panose="020B0604020202020204" pitchFamily="34" charset="0"/>
              <a:buChar char="•"/>
              <a:defRPr/>
            </a:pPr>
            <a:r>
              <a:rPr lang="en-US" dirty="0"/>
              <a:t>AIA: American Institute of Architects </a:t>
            </a:r>
          </a:p>
          <a:p>
            <a:pPr marL="174982" indent="-174982" defTabSz="933237">
              <a:buFont typeface="Arial" panose="020B0604020202020204" pitchFamily="34" charset="0"/>
              <a:buChar char="•"/>
              <a:defRPr/>
            </a:pPr>
            <a:endParaRPr lang="en-US" dirty="0"/>
          </a:p>
          <a:p>
            <a:pPr>
              <a:lnSpc>
                <a:spcPct val="120000"/>
              </a:lnSpc>
            </a:pPr>
            <a:r>
              <a:rPr lang="en-US" dirty="0">
                <a:solidFill>
                  <a:srgbClr val="0000FF"/>
                </a:solidFill>
              </a:rPr>
              <a:t>Weak Project Monitoring</a:t>
            </a:r>
          </a:p>
          <a:p>
            <a:pPr lvl="1">
              <a:lnSpc>
                <a:spcPct val="110000"/>
              </a:lnSpc>
              <a:buClr>
                <a:schemeClr val="tx1"/>
              </a:buClr>
            </a:pPr>
            <a:r>
              <a:rPr lang="en-US" dirty="0">
                <a:solidFill>
                  <a:prstClr val="black"/>
                </a:solidFill>
              </a:rPr>
              <a:t>Manufacturing industries track </a:t>
            </a:r>
            <a:r>
              <a:rPr lang="en-US" i="1" dirty="0">
                <a:solidFill>
                  <a:srgbClr val="0000FF"/>
                </a:solidFill>
              </a:rPr>
              <a:t>data</a:t>
            </a:r>
            <a:r>
              <a:rPr lang="en-US" dirty="0">
                <a:solidFill>
                  <a:prstClr val="black"/>
                </a:solidFill>
              </a:rPr>
              <a:t>. If something goes wrong it can quickly identify the root causes and implement remedies.</a:t>
            </a:r>
            <a:r>
              <a:rPr lang="en-US" sz="3300" dirty="0"/>
              <a:t> </a:t>
            </a:r>
          </a:p>
          <a:p>
            <a:pPr marL="174982" indent="-174982" defTabSz="933237">
              <a:buFont typeface="Arial" panose="020B0604020202020204" pitchFamily="34" charset="0"/>
              <a:buChar char="•"/>
              <a:defRPr/>
            </a:pPr>
            <a:endParaRPr lang="en-US" dirty="0"/>
          </a:p>
          <a:p>
            <a:pPr>
              <a:lnSpc>
                <a:spcPct val="120000"/>
              </a:lnSpc>
              <a:buClr>
                <a:srgbClr val="0000FF"/>
              </a:buClr>
            </a:pPr>
            <a:r>
              <a:rPr lang="en-US" dirty="0">
                <a:solidFill>
                  <a:srgbClr val="0000FF"/>
                </a:solidFill>
              </a:rPr>
              <a:t>Shortage of Young Talent </a:t>
            </a:r>
            <a:r>
              <a:rPr lang="en-US" dirty="0"/>
              <a:t>and</a:t>
            </a:r>
            <a:r>
              <a:rPr lang="en-US" dirty="0">
                <a:solidFill>
                  <a:srgbClr val="0000FF"/>
                </a:solidFill>
              </a:rPr>
              <a:t> People Development </a:t>
            </a:r>
          </a:p>
          <a:p>
            <a:pPr lvl="1">
              <a:lnSpc>
                <a:spcPct val="120000"/>
              </a:lnSpc>
            </a:pPr>
            <a:r>
              <a:rPr lang="en-US" dirty="0">
                <a:solidFill>
                  <a:prstClr val="black"/>
                </a:solidFill>
              </a:rPr>
              <a:t>Inadequate gender </a:t>
            </a:r>
            <a:r>
              <a:rPr lang="en-US" i="1" dirty="0">
                <a:solidFill>
                  <a:srgbClr val="0000FF"/>
                </a:solidFill>
              </a:rPr>
              <a:t>diversity</a:t>
            </a:r>
            <a:r>
              <a:rPr lang="en-US" dirty="0">
                <a:solidFill>
                  <a:prstClr val="black"/>
                </a:solidFill>
              </a:rPr>
              <a:t> and little job </a:t>
            </a:r>
            <a:r>
              <a:rPr lang="en-US" i="1" dirty="0">
                <a:solidFill>
                  <a:srgbClr val="0000FF"/>
                </a:solidFill>
              </a:rPr>
              <a:t>security</a:t>
            </a:r>
            <a:r>
              <a:rPr lang="en-US" dirty="0">
                <a:solidFill>
                  <a:prstClr val="black"/>
                </a:solidFill>
              </a:rPr>
              <a:t> (cyclical nature). Companies struggle to </a:t>
            </a:r>
            <a:r>
              <a:rPr lang="en-US" i="1" dirty="0">
                <a:solidFill>
                  <a:srgbClr val="0000FF"/>
                </a:solidFill>
              </a:rPr>
              <a:t>attract talented </a:t>
            </a:r>
            <a:r>
              <a:rPr lang="en-US" dirty="0">
                <a:solidFill>
                  <a:prstClr val="black"/>
                </a:solidFill>
              </a:rPr>
              <a:t>recruits. </a:t>
            </a:r>
          </a:p>
          <a:p>
            <a:pPr>
              <a:lnSpc>
                <a:spcPct val="110000"/>
              </a:lnSpc>
            </a:pPr>
            <a:r>
              <a:rPr lang="en-US" dirty="0">
                <a:solidFill>
                  <a:srgbClr val="0000FF"/>
                </a:solidFill>
              </a:rPr>
              <a:t>Lack of Innovation </a:t>
            </a:r>
            <a:r>
              <a:rPr lang="en-US" dirty="0"/>
              <a:t>and</a:t>
            </a:r>
            <a:r>
              <a:rPr lang="en-US" dirty="0">
                <a:solidFill>
                  <a:srgbClr val="0000FF"/>
                </a:solidFill>
              </a:rPr>
              <a:t> Delayed Adoption </a:t>
            </a:r>
          </a:p>
          <a:p>
            <a:pPr lvl="1">
              <a:lnSpc>
                <a:spcPct val="110000"/>
              </a:lnSpc>
            </a:pPr>
            <a:r>
              <a:rPr lang="en-US" dirty="0"/>
              <a:t>The lifeblood of any industry is the </a:t>
            </a:r>
            <a:r>
              <a:rPr lang="en-US" i="1" dirty="0">
                <a:solidFill>
                  <a:srgbClr val="0000FF"/>
                </a:solidFill>
              </a:rPr>
              <a:t>R&amp;D</a:t>
            </a:r>
            <a:r>
              <a:rPr lang="en-US" dirty="0"/>
              <a:t>. Benefits are </a:t>
            </a:r>
            <a:r>
              <a:rPr lang="en-US" i="1" dirty="0">
                <a:solidFill>
                  <a:srgbClr val="0000FF"/>
                </a:solidFill>
              </a:rPr>
              <a:t>long term</a:t>
            </a:r>
            <a:r>
              <a:rPr lang="en-US" dirty="0"/>
              <a:t>. Costs arise in </a:t>
            </a:r>
            <a:r>
              <a:rPr lang="en-US" i="1" dirty="0">
                <a:solidFill>
                  <a:srgbClr val="0000FF"/>
                </a:solidFill>
              </a:rPr>
              <a:t>present</a:t>
            </a:r>
            <a:r>
              <a:rPr lang="en-US" dirty="0"/>
              <a:t>. R&amp;D has received less attention than in other industries </a:t>
            </a:r>
          </a:p>
          <a:p>
            <a:pPr lvl="1">
              <a:lnSpc>
                <a:spcPct val="120000"/>
              </a:lnSpc>
            </a:pPr>
            <a:endParaRPr lang="en-US" dirty="0">
              <a:solidFill>
                <a:prstClr val="black"/>
              </a:solidFill>
            </a:endParaRPr>
          </a:p>
          <a:p>
            <a:pPr defTabSz="933237">
              <a:defRPr/>
            </a:pPr>
            <a:endParaRPr lang="en-US" dirty="0"/>
          </a:p>
        </p:txBody>
      </p:sp>
      <p:sp>
        <p:nvSpPr>
          <p:cNvPr id="4" name="Slide Number Placeholder 3"/>
          <p:cNvSpPr>
            <a:spLocks noGrp="1"/>
          </p:cNvSpPr>
          <p:nvPr>
            <p:ph type="sldNum" sz="quarter" idx="10"/>
          </p:nvPr>
        </p:nvSpPr>
        <p:spPr/>
        <p:txBody>
          <a:bodyPr/>
          <a:lstStyle/>
          <a:p>
            <a:fld id="{A0E44170-66E9-AE45-BA67-BDBD4DBBA7ED}" type="slidenum">
              <a:rPr lang="en-US" smtClean="0"/>
              <a:t>9</a:t>
            </a:fld>
            <a:endParaRPr lang="en-US"/>
          </a:p>
        </p:txBody>
      </p:sp>
    </p:spTree>
    <p:extLst>
      <p:ext uri="{BB962C8B-B14F-4D97-AF65-F5344CB8AC3E}">
        <p14:creationId xmlns:p14="http://schemas.microsoft.com/office/powerpoint/2010/main" val="235617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Deloitte: (https://www2.deloitte.com/insights/us/en/focus/3d-opportunity/3d-printing-blockchain-in-manufacturing.html)</a:t>
            </a:r>
          </a:p>
          <a:p>
            <a:pPr marL="171450" indent="-171450">
              <a:buFont typeface="Arial" panose="020B0604020202020204" pitchFamily="34" charset="0"/>
              <a:buChar char="•"/>
            </a:pPr>
            <a:endParaRPr lang="en-US" dirty="0"/>
          </a:p>
          <a:p>
            <a:pPr>
              <a:lnSpc>
                <a:spcPct val="120000"/>
              </a:lnSpc>
              <a:buClr>
                <a:srgbClr val="0000FF"/>
              </a:buClr>
            </a:pPr>
            <a:r>
              <a:rPr lang="en-US" dirty="0">
                <a:solidFill>
                  <a:srgbClr val="0000FF"/>
                </a:solidFill>
              </a:rPr>
              <a:t>Shortage of Young Talent </a:t>
            </a:r>
            <a:r>
              <a:rPr lang="en-US" dirty="0"/>
              <a:t>and</a:t>
            </a:r>
            <a:r>
              <a:rPr lang="en-US" dirty="0">
                <a:solidFill>
                  <a:srgbClr val="0000FF"/>
                </a:solidFill>
              </a:rPr>
              <a:t> People Development </a:t>
            </a:r>
          </a:p>
          <a:p>
            <a:pPr lvl="1">
              <a:lnSpc>
                <a:spcPct val="120000"/>
              </a:lnSpc>
            </a:pPr>
            <a:r>
              <a:rPr lang="en-US" dirty="0">
                <a:solidFill>
                  <a:prstClr val="black"/>
                </a:solidFill>
              </a:rPr>
              <a:t>Inadequate gender </a:t>
            </a:r>
            <a:r>
              <a:rPr lang="en-US" i="1" dirty="0">
                <a:solidFill>
                  <a:srgbClr val="0000FF"/>
                </a:solidFill>
              </a:rPr>
              <a:t>diversity</a:t>
            </a:r>
            <a:r>
              <a:rPr lang="en-US" dirty="0">
                <a:solidFill>
                  <a:prstClr val="black"/>
                </a:solidFill>
              </a:rPr>
              <a:t> and little job </a:t>
            </a:r>
            <a:r>
              <a:rPr lang="en-US" i="1" dirty="0">
                <a:solidFill>
                  <a:srgbClr val="0000FF"/>
                </a:solidFill>
              </a:rPr>
              <a:t>security</a:t>
            </a:r>
            <a:r>
              <a:rPr lang="en-US" dirty="0">
                <a:solidFill>
                  <a:prstClr val="black"/>
                </a:solidFill>
              </a:rPr>
              <a:t> (cyclical nature). Companies struggle to </a:t>
            </a:r>
            <a:r>
              <a:rPr lang="en-US" i="1" dirty="0">
                <a:solidFill>
                  <a:srgbClr val="0000FF"/>
                </a:solidFill>
              </a:rPr>
              <a:t>attract talented </a:t>
            </a:r>
            <a:r>
              <a:rPr lang="en-US" dirty="0">
                <a:solidFill>
                  <a:prstClr val="black"/>
                </a:solidFill>
              </a:rPr>
              <a:t>recruits. </a:t>
            </a:r>
          </a:p>
          <a:p>
            <a:pPr>
              <a:lnSpc>
                <a:spcPct val="110000"/>
              </a:lnSpc>
            </a:pPr>
            <a:r>
              <a:rPr lang="en-US" dirty="0">
                <a:solidFill>
                  <a:srgbClr val="0000FF"/>
                </a:solidFill>
              </a:rPr>
              <a:t>Lack of Innovation </a:t>
            </a:r>
            <a:r>
              <a:rPr lang="en-US" dirty="0"/>
              <a:t>and</a:t>
            </a:r>
            <a:r>
              <a:rPr lang="en-US" dirty="0">
                <a:solidFill>
                  <a:srgbClr val="0000FF"/>
                </a:solidFill>
              </a:rPr>
              <a:t> Delayed Adoption </a:t>
            </a:r>
          </a:p>
          <a:p>
            <a:pPr lvl="1">
              <a:lnSpc>
                <a:spcPct val="110000"/>
              </a:lnSpc>
            </a:pPr>
            <a:r>
              <a:rPr lang="en-US" dirty="0"/>
              <a:t>The lifeblood of any industry is the </a:t>
            </a:r>
            <a:r>
              <a:rPr lang="en-US" i="1" dirty="0">
                <a:solidFill>
                  <a:srgbClr val="0000FF"/>
                </a:solidFill>
              </a:rPr>
              <a:t>R&amp;D</a:t>
            </a:r>
            <a:r>
              <a:rPr lang="en-US" dirty="0"/>
              <a:t>. Benefits are </a:t>
            </a:r>
            <a:r>
              <a:rPr lang="en-US" i="1" dirty="0">
                <a:solidFill>
                  <a:srgbClr val="0000FF"/>
                </a:solidFill>
              </a:rPr>
              <a:t>long term</a:t>
            </a:r>
            <a:r>
              <a:rPr lang="en-US" dirty="0"/>
              <a:t>. Costs arise in </a:t>
            </a:r>
            <a:r>
              <a:rPr lang="en-US" i="1" dirty="0">
                <a:solidFill>
                  <a:srgbClr val="0000FF"/>
                </a:solidFill>
              </a:rPr>
              <a:t>present</a:t>
            </a:r>
            <a:r>
              <a:rPr lang="en-US" dirty="0"/>
              <a:t>. R&amp;D has received less attention than in other industries </a:t>
            </a:r>
          </a:p>
          <a:p>
            <a:pPr lvl="1">
              <a:lnSpc>
                <a:spcPct val="120000"/>
              </a:lnSpc>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A0E44170-66E9-AE45-BA67-BDBD4DBBA7ED}" type="slidenum">
              <a:rPr lang="en-US" smtClean="0"/>
              <a:t>10</a:t>
            </a:fld>
            <a:endParaRPr lang="en-US"/>
          </a:p>
        </p:txBody>
      </p:sp>
    </p:spTree>
    <p:extLst>
      <p:ext uri="{BB962C8B-B14F-4D97-AF65-F5344CB8AC3E}">
        <p14:creationId xmlns:p14="http://schemas.microsoft.com/office/powerpoint/2010/main" val="75289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291374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271417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5742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40" y="115747"/>
            <a:ext cx="8861520" cy="433527"/>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40785" y="914400"/>
            <a:ext cx="8455974" cy="526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4A9A35A9-8B59-774D-9C1F-675D58879676}"/>
              </a:ext>
            </a:extLst>
          </p:cNvPr>
          <p:cNvSpPr/>
          <p:nvPr userDrawn="1"/>
        </p:nvSpPr>
        <p:spPr>
          <a:xfrm>
            <a:off x="0" y="6248400"/>
            <a:ext cx="9144000" cy="609600"/>
          </a:xfrm>
          <a:prstGeom prst="rect">
            <a:avLst/>
          </a:prstGeom>
          <a:solidFill>
            <a:srgbClr val="1A2C6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chemeClr val="accent2">
                  <a:lumMod val="40000"/>
                  <a:lumOff val="60000"/>
                </a:schemeClr>
              </a:solidFill>
            </a:endParaRPr>
          </a:p>
        </p:txBody>
      </p:sp>
      <p:pic>
        <p:nvPicPr>
          <p:cNvPr id="8" name="Picture 7">
            <a:extLst>
              <a:ext uri="{FF2B5EF4-FFF2-40B4-BE49-F238E27FC236}">
                <a16:creationId xmlns:a16="http://schemas.microsoft.com/office/drawing/2014/main" id="{7F7FF983-F3C9-1441-9678-554C9D1672A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610431" y="6405033"/>
            <a:ext cx="2436284" cy="29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5536BD2-B871-3E44-9F25-0F3B32C4F1E0}"/>
              </a:ext>
            </a:extLst>
          </p:cNvPr>
          <p:cNvSpPr txBox="1">
            <a:spLocks noChangeArrowheads="1"/>
          </p:cNvSpPr>
          <p:nvPr userDrawn="1"/>
        </p:nvSpPr>
        <p:spPr bwMode="auto">
          <a:xfrm>
            <a:off x="340784" y="6261100"/>
            <a:ext cx="9042400"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pPr>
              <a:lnSpc>
                <a:spcPts val="3200"/>
              </a:lnSpc>
            </a:pPr>
            <a:fld id="{210684BA-6756-D649-B34A-36DACB95B3A1}" type="slidenum">
              <a:rPr lang="en-US" altLang="en-US" sz="1600" b="1">
                <a:solidFill>
                  <a:schemeClr val="bg1"/>
                </a:solidFill>
              </a:rPr>
              <a:pPr>
                <a:lnSpc>
                  <a:spcPts val="3200"/>
                </a:lnSpc>
              </a:pPr>
              <a:t>‹#›</a:t>
            </a:fld>
            <a:r>
              <a:rPr lang="en-US" altLang="en-US" sz="1600" b="1" dirty="0">
                <a:solidFill>
                  <a:schemeClr val="bg1"/>
                </a:solidFill>
              </a:rPr>
              <a:t> </a:t>
            </a:r>
            <a:r>
              <a:rPr lang="en-US" altLang="en-US" sz="1600" dirty="0">
                <a:solidFill>
                  <a:schemeClr val="bg1"/>
                </a:solidFill>
              </a:rPr>
              <a:t>|</a:t>
            </a:r>
            <a:r>
              <a:rPr lang="en-US" altLang="en-US" sz="1600" b="1" dirty="0">
                <a:solidFill>
                  <a:schemeClr val="bg1"/>
                </a:solidFill>
              </a:rPr>
              <a:t> </a:t>
            </a:r>
            <a:r>
              <a:rPr lang="en-US" altLang="en-US" sz="1600" i="1" dirty="0">
                <a:solidFill>
                  <a:schemeClr val="bg1"/>
                </a:solidFill>
              </a:rPr>
              <a:t>Global Leaders in Construction Management</a:t>
            </a:r>
          </a:p>
        </p:txBody>
      </p:sp>
      <p:sp>
        <p:nvSpPr>
          <p:cNvPr id="10" name="Rectangle 9">
            <a:extLst>
              <a:ext uri="{FF2B5EF4-FFF2-40B4-BE49-F238E27FC236}">
                <a16:creationId xmlns:a16="http://schemas.microsoft.com/office/drawing/2014/main" id="{E76CB09E-3774-7B47-B2E0-871612598B07}"/>
              </a:ext>
            </a:extLst>
          </p:cNvPr>
          <p:cNvSpPr/>
          <p:nvPr userDrawn="1"/>
        </p:nvSpPr>
        <p:spPr>
          <a:xfrm>
            <a:off x="0" y="0"/>
            <a:ext cx="9144000" cy="609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chemeClr val="accent2">
                  <a:lumMod val="40000"/>
                  <a:lumOff val="60000"/>
                </a:schemeClr>
              </a:solidFill>
            </a:endParaRPr>
          </a:p>
        </p:txBody>
      </p:sp>
    </p:spTree>
    <p:extLst>
      <p:ext uri="{BB962C8B-B14F-4D97-AF65-F5344CB8AC3E}">
        <p14:creationId xmlns:p14="http://schemas.microsoft.com/office/powerpoint/2010/main" val="370211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109865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154243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313183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420013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286400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291236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F103B-C3FA-9D44-B758-FEE5FDE90CBC}" type="slidenum">
              <a:rPr lang="en-US" smtClean="0"/>
              <a:t>‹#›</a:t>
            </a:fld>
            <a:endParaRPr lang="en-US"/>
          </a:p>
        </p:txBody>
      </p:sp>
    </p:spTree>
    <p:extLst>
      <p:ext uri="{BB962C8B-B14F-4D97-AF65-F5344CB8AC3E}">
        <p14:creationId xmlns:p14="http://schemas.microsoft.com/office/powerpoint/2010/main" val="293266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F103B-C3FA-9D44-B758-FEE5FDE90CBC}" type="slidenum">
              <a:rPr lang="en-US" smtClean="0"/>
              <a:t>‹#›</a:t>
            </a:fld>
            <a:endParaRPr lang="en-US"/>
          </a:p>
        </p:txBody>
      </p:sp>
    </p:spTree>
    <p:extLst>
      <p:ext uri="{BB962C8B-B14F-4D97-AF65-F5344CB8AC3E}">
        <p14:creationId xmlns:p14="http://schemas.microsoft.com/office/powerpoint/2010/main" val="796709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7.tiff"/></Relationships>
</file>

<file path=ppt/slides/_rels/slide1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9.tif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png"/><Relationship Id="rId3" Type="http://schemas.openxmlformats.org/officeDocument/2006/relationships/image" Target="../media/image33.png"/><Relationship Id="rId21" Type="http://schemas.openxmlformats.org/officeDocument/2006/relationships/image" Target="../media/image51.png"/><Relationship Id="rId34" Type="http://schemas.openxmlformats.org/officeDocument/2006/relationships/image" Target="../media/image64.jpe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gif"/><Relationship Id="rId25" Type="http://schemas.openxmlformats.org/officeDocument/2006/relationships/image" Target="../media/image55.png"/><Relationship Id="rId33" Type="http://schemas.openxmlformats.org/officeDocument/2006/relationships/image" Target="../media/image63.jpeg"/><Relationship Id="rId38" Type="http://schemas.openxmlformats.org/officeDocument/2006/relationships/image" Target="../media/image68.jpeg"/><Relationship Id="rId2" Type="http://schemas.openxmlformats.org/officeDocument/2006/relationships/notesSlide" Target="../notesSlides/notesSlide24.xml"/><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png"/><Relationship Id="rId41"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png"/><Relationship Id="rId40" Type="http://schemas.openxmlformats.org/officeDocument/2006/relationships/image" Target="../media/image70.jpeg"/><Relationship Id="rId5" Type="http://schemas.openxmlformats.org/officeDocument/2006/relationships/image" Target="../media/image35.png"/><Relationship Id="rId15" Type="http://schemas.openxmlformats.org/officeDocument/2006/relationships/image" Target="../media/image45.jpe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6.png"/><Relationship Id="rId10" Type="http://schemas.openxmlformats.org/officeDocument/2006/relationships/image" Target="../media/image40.pn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jpe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jpeg"/><Relationship Id="rId35"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ODEH@Columbia.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15E5A1-F298-46AD-846D-D774A68297B0}"/>
              </a:ext>
            </a:extLst>
          </p:cNvPr>
          <p:cNvSpPr/>
          <p:nvPr/>
        </p:nvSpPr>
        <p:spPr>
          <a:xfrm>
            <a:off x="0" y="0"/>
            <a:ext cx="9140772" cy="624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ight Triangle 10">
            <a:extLst>
              <a:ext uri="{FF2B5EF4-FFF2-40B4-BE49-F238E27FC236}">
                <a16:creationId xmlns:a16="http://schemas.microsoft.com/office/drawing/2014/main" id="{32DCAA67-9396-4F68-8374-6D3B68BA18D7}"/>
              </a:ext>
            </a:extLst>
          </p:cNvPr>
          <p:cNvSpPr/>
          <p:nvPr/>
        </p:nvSpPr>
        <p:spPr>
          <a:xfrm flipH="1">
            <a:off x="3228" y="0"/>
            <a:ext cx="9137544" cy="6248763"/>
          </a:xfrm>
          <a:prstGeom prst="rtTriangle">
            <a:avLst/>
          </a:prstGeom>
          <a:gradFill>
            <a:gsLst>
              <a:gs pos="0">
                <a:srgbClr val="DE1D56"/>
              </a:gs>
              <a:gs pos="100000">
                <a:srgbClr val="7610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2D874F46-6304-464F-A6B4-DD7653E6C1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4E352899-86EF-477F-9F1A-E6B6C933E369}"/>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a:t>
            </a:fld>
            <a:endParaRPr lang="en-US" dirty="0">
              <a:solidFill>
                <a:schemeClr val="bg1"/>
              </a:solidFill>
            </a:endParaRPr>
          </a:p>
        </p:txBody>
      </p:sp>
      <p:pic>
        <p:nvPicPr>
          <p:cNvPr id="8" name="Picture 7">
            <a:extLst>
              <a:ext uri="{FF2B5EF4-FFF2-40B4-BE49-F238E27FC236}">
                <a16:creationId xmlns:a16="http://schemas.microsoft.com/office/drawing/2014/main" id="{13E001D1-6ACC-4E8E-8B3F-A47BF8310E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957"/>
          <a:stretch/>
        </p:blipFill>
        <p:spPr>
          <a:xfrm>
            <a:off x="979998" y="1663060"/>
            <a:ext cx="7177548" cy="3748549"/>
          </a:xfrm>
          <a:prstGeom prst="rect">
            <a:avLst/>
          </a:prstGeom>
          <a:effectLst>
            <a:reflection stA="17000" endPos="31000" dir="5400000" sy="-100000" algn="bl" rotWithShape="0"/>
          </a:effectLst>
        </p:spPr>
      </p:pic>
      <p:pic>
        <p:nvPicPr>
          <p:cNvPr id="10" name="Picture 9">
            <a:extLst>
              <a:ext uri="{FF2B5EF4-FFF2-40B4-BE49-F238E27FC236}">
                <a16:creationId xmlns:a16="http://schemas.microsoft.com/office/drawing/2014/main" id="{02E07673-AAB0-48D8-8C55-E0A277EAFF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512" y="304800"/>
            <a:ext cx="3730002" cy="1666032"/>
          </a:xfrm>
          <a:prstGeom prst="rect">
            <a:avLst/>
          </a:prstGeom>
        </p:spPr>
      </p:pic>
    </p:spTree>
    <p:extLst>
      <p:ext uri="{BB962C8B-B14F-4D97-AF65-F5344CB8AC3E}">
        <p14:creationId xmlns:p14="http://schemas.microsoft.com/office/powerpoint/2010/main" val="290037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B648-FAB1-264F-8B05-BAEAB210D405}"/>
              </a:ext>
            </a:extLst>
          </p:cNvPr>
          <p:cNvSpPr>
            <a:spLocks noGrp="1"/>
          </p:cNvSpPr>
          <p:nvPr>
            <p:ph type="title"/>
          </p:nvPr>
        </p:nvSpPr>
        <p:spPr/>
        <p:txBody>
          <a:bodyPr>
            <a:normAutofit fontScale="90000"/>
          </a:bodyPr>
          <a:lstStyle/>
          <a:p>
            <a:r>
              <a:rPr lang="en-US" dirty="0"/>
              <a:t>The Industry Internal Challenges </a:t>
            </a:r>
          </a:p>
        </p:txBody>
      </p:sp>
      <p:sp>
        <p:nvSpPr>
          <p:cNvPr id="3" name="Content Placeholder 2">
            <a:extLst>
              <a:ext uri="{FF2B5EF4-FFF2-40B4-BE49-F238E27FC236}">
                <a16:creationId xmlns:a16="http://schemas.microsoft.com/office/drawing/2014/main" id="{4CF3DFDD-BFBC-C948-837B-AE287CAF45B7}"/>
              </a:ext>
            </a:extLst>
          </p:cNvPr>
          <p:cNvSpPr>
            <a:spLocks noGrp="1"/>
          </p:cNvSpPr>
          <p:nvPr>
            <p:ph idx="1"/>
          </p:nvPr>
        </p:nvSpPr>
        <p:spPr>
          <a:xfrm>
            <a:off x="340785" y="914401"/>
            <a:ext cx="8455974" cy="1696278"/>
          </a:xfrm>
        </p:spPr>
        <p:txBody>
          <a:bodyPr>
            <a:normAutofit fontScale="92500"/>
          </a:bodyPr>
          <a:lstStyle/>
          <a:p>
            <a:pPr>
              <a:lnSpc>
                <a:spcPct val="120000"/>
              </a:lnSpc>
            </a:pPr>
            <a:r>
              <a:rPr lang="en-US" dirty="0">
                <a:solidFill>
                  <a:srgbClr val="0000FF"/>
                </a:solidFill>
              </a:rPr>
              <a:t>Weak Project Monitoring</a:t>
            </a:r>
          </a:p>
          <a:p>
            <a:pPr lvl="1">
              <a:lnSpc>
                <a:spcPct val="110000"/>
              </a:lnSpc>
              <a:buClr>
                <a:schemeClr val="tx1"/>
              </a:buClr>
            </a:pPr>
            <a:r>
              <a:rPr lang="en-US" dirty="0">
                <a:solidFill>
                  <a:prstClr val="black"/>
                </a:solidFill>
              </a:rPr>
              <a:t>Manufacturing industries track </a:t>
            </a:r>
            <a:r>
              <a:rPr lang="en-US" i="1" dirty="0">
                <a:solidFill>
                  <a:srgbClr val="0000FF"/>
                </a:solidFill>
              </a:rPr>
              <a:t>data</a:t>
            </a:r>
            <a:r>
              <a:rPr lang="en-US" dirty="0">
                <a:solidFill>
                  <a:prstClr val="black"/>
                </a:solidFill>
              </a:rPr>
              <a:t>. If something goes wrong it can quickly identify the root causes and implement remedies.</a:t>
            </a:r>
            <a:r>
              <a:rPr lang="en-US" sz="3200" dirty="0"/>
              <a:t> </a:t>
            </a:r>
          </a:p>
          <a:p>
            <a:endParaRPr lang="en-US" dirty="0"/>
          </a:p>
        </p:txBody>
      </p:sp>
      <p:pic>
        <p:nvPicPr>
          <p:cNvPr id="4" name="Picture 2" descr="Image result for Manufacturing industries track data">
            <a:extLst>
              <a:ext uri="{FF2B5EF4-FFF2-40B4-BE49-F238E27FC236}">
                <a16:creationId xmlns:a16="http://schemas.microsoft.com/office/drawing/2014/main" id="{DFCDBEAC-FD40-1244-BC67-E5D658621E8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695" b="741"/>
          <a:stretch/>
        </p:blipFill>
        <p:spPr bwMode="auto">
          <a:xfrm>
            <a:off x="837621" y="2439349"/>
            <a:ext cx="7462301" cy="3737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B8711B-BBE7-4754-8285-783437F707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6" name="Slide Number Placeholder 9">
            <a:extLst>
              <a:ext uri="{FF2B5EF4-FFF2-40B4-BE49-F238E27FC236}">
                <a16:creationId xmlns:a16="http://schemas.microsoft.com/office/drawing/2014/main" id="{0879E55F-5363-4AD3-9887-F8154F382920}"/>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10</a:t>
            </a:fld>
            <a:endParaRPr lang="en-US" dirty="0">
              <a:solidFill>
                <a:schemeClr val="bg1"/>
              </a:solidFill>
            </a:endParaRPr>
          </a:p>
        </p:txBody>
      </p:sp>
    </p:spTree>
    <p:extLst>
      <p:ext uri="{BB962C8B-B14F-4D97-AF65-F5344CB8AC3E}">
        <p14:creationId xmlns:p14="http://schemas.microsoft.com/office/powerpoint/2010/main" val="10433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68B7-52F7-CF42-B7BE-46BCC99612CC}"/>
              </a:ext>
            </a:extLst>
          </p:cNvPr>
          <p:cNvSpPr>
            <a:spLocks noGrp="1"/>
          </p:cNvSpPr>
          <p:nvPr>
            <p:ph type="title"/>
          </p:nvPr>
        </p:nvSpPr>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D8D2CC5C-BC4D-7348-B520-97AB5C4762C5}"/>
              </a:ext>
            </a:extLst>
          </p:cNvPr>
          <p:cNvSpPr>
            <a:spLocks noGrp="1"/>
          </p:cNvSpPr>
          <p:nvPr>
            <p:ph idx="1"/>
          </p:nvPr>
        </p:nvSpPr>
        <p:spPr/>
        <p:txBody>
          <a:bodyPr/>
          <a:lstStyle/>
          <a:p>
            <a:pPr>
              <a:lnSpc>
                <a:spcPct val="200000"/>
              </a:lnSpc>
            </a:pPr>
            <a:r>
              <a:rPr lang="en-US" dirty="0">
                <a:solidFill>
                  <a:schemeClr val="bg1">
                    <a:lumMod val="50000"/>
                  </a:schemeClr>
                </a:solidFill>
              </a:rPr>
              <a:t>Construction Industry Environment </a:t>
            </a:r>
          </a:p>
          <a:p>
            <a:pPr>
              <a:lnSpc>
                <a:spcPct val="200000"/>
              </a:lnSpc>
            </a:pPr>
            <a:r>
              <a:rPr lang="en-US" b="1" dirty="0">
                <a:solidFill>
                  <a:srgbClr val="0432FF"/>
                </a:solidFill>
              </a:rPr>
              <a:t>Trends Shaping the Industry</a:t>
            </a:r>
          </a:p>
          <a:p>
            <a:pPr>
              <a:lnSpc>
                <a:spcPct val="200000"/>
              </a:lnSpc>
            </a:pPr>
            <a:r>
              <a:rPr lang="en-US" dirty="0"/>
              <a:t>Industry Transformation Framework</a:t>
            </a:r>
          </a:p>
          <a:p>
            <a:pPr>
              <a:lnSpc>
                <a:spcPct val="200000"/>
              </a:lnSpc>
            </a:pPr>
            <a:r>
              <a:rPr lang="en-US" dirty="0"/>
              <a:t>Examples</a:t>
            </a:r>
          </a:p>
        </p:txBody>
      </p:sp>
      <p:pic>
        <p:nvPicPr>
          <p:cNvPr id="6" name="Picture 5">
            <a:extLst>
              <a:ext uri="{FF2B5EF4-FFF2-40B4-BE49-F238E27FC236}">
                <a16:creationId xmlns:a16="http://schemas.microsoft.com/office/drawing/2014/main" id="{29CF957E-2B98-4BDC-A4C5-E204A2451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7" name="Slide Number Placeholder 9">
            <a:extLst>
              <a:ext uri="{FF2B5EF4-FFF2-40B4-BE49-F238E27FC236}">
                <a16:creationId xmlns:a16="http://schemas.microsoft.com/office/drawing/2014/main" id="{193E4405-F40A-4353-8793-4B0D1F5243A6}"/>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11</a:t>
            </a:fld>
            <a:endParaRPr lang="en-US" dirty="0">
              <a:solidFill>
                <a:schemeClr val="bg1"/>
              </a:solidFill>
            </a:endParaRPr>
          </a:p>
        </p:txBody>
      </p:sp>
    </p:spTree>
    <p:extLst>
      <p:ext uri="{BB962C8B-B14F-4D97-AF65-F5344CB8AC3E}">
        <p14:creationId xmlns:p14="http://schemas.microsoft.com/office/powerpoint/2010/main" val="213941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E1C5-D2FE-9F49-A000-E720245E4D38}"/>
              </a:ext>
            </a:extLst>
          </p:cNvPr>
          <p:cNvSpPr>
            <a:spLocks noGrp="1"/>
          </p:cNvSpPr>
          <p:nvPr>
            <p:ph type="title"/>
          </p:nvPr>
        </p:nvSpPr>
        <p:spPr/>
        <p:txBody>
          <a:bodyPr>
            <a:noAutofit/>
          </a:bodyPr>
          <a:lstStyle/>
          <a:p>
            <a:r>
              <a:rPr lang="en-US" sz="2800" dirty="0"/>
              <a:t>Mega Trends Shaping the Construction Industry’s Future </a:t>
            </a:r>
          </a:p>
        </p:txBody>
      </p:sp>
      <p:sp>
        <p:nvSpPr>
          <p:cNvPr id="3" name="Content Placeholder 2">
            <a:extLst>
              <a:ext uri="{FF2B5EF4-FFF2-40B4-BE49-F238E27FC236}">
                <a16:creationId xmlns:a16="http://schemas.microsoft.com/office/drawing/2014/main" id="{53BB4320-B96E-9240-9616-BC1592BF6AAE}"/>
              </a:ext>
            </a:extLst>
          </p:cNvPr>
          <p:cNvSpPr>
            <a:spLocks noGrp="1"/>
          </p:cNvSpPr>
          <p:nvPr>
            <p:ph idx="1"/>
          </p:nvPr>
        </p:nvSpPr>
        <p:spPr>
          <a:xfrm>
            <a:off x="340785" y="914400"/>
            <a:ext cx="4363737" cy="5262563"/>
          </a:xfrm>
        </p:spPr>
        <p:txBody>
          <a:bodyPr/>
          <a:lstStyle/>
          <a:p>
            <a:pPr>
              <a:lnSpc>
                <a:spcPct val="150000"/>
              </a:lnSpc>
              <a:buClr>
                <a:srgbClr val="0000FF"/>
              </a:buClr>
            </a:pPr>
            <a:r>
              <a:rPr lang="en-US" dirty="0">
                <a:solidFill>
                  <a:srgbClr val="0000FF"/>
                </a:solidFill>
              </a:rPr>
              <a:t>The construction industry is affected by megatrends in four domains: </a:t>
            </a:r>
          </a:p>
          <a:p>
            <a:pPr marL="850392" lvl="1" indent="-457200">
              <a:lnSpc>
                <a:spcPct val="150000"/>
              </a:lnSpc>
              <a:buFont typeface="+mj-lt"/>
              <a:buAutoNum type="arabicPeriod"/>
            </a:pPr>
            <a:r>
              <a:rPr lang="en-US" dirty="0"/>
              <a:t>Market &amp; Customers</a:t>
            </a:r>
          </a:p>
          <a:p>
            <a:pPr marL="850392" lvl="1" indent="-457200">
              <a:lnSpc>
                <a:spcPct val="150000"/>
              </a:lnSpc>
              <a:buFont typeface="+mj-lt"/>
              <a:buAutoNum type="arabicPeriod"/>
            </a:pPr>
            <a:r>
              <a:rPr lang="en-US" dirty="0"/>
              <a:t>Sustainability &amp; Resilience </a:t>
            </a:r>
          </a:p>
          <a:p>
            <a:pPr marL="850392" lvl="1" indent="-457200">
              <a:lnSpc>
                <a:spcPct val="150000"/>
              </a:lnSpc>
              <a:buFont typeface="+mj-lt"/>
              <a:buAutoNum type="arabicPeriod"/>
            </a:pPr>
            <a:r>
              <a:rPr lang="en-US" dirty="0"/>
              <a:t>Society &amp; Workforce </a:t>
            </a:r>
          </a:p>
          <a:p>
            <a:pPr marL="850392" lvl="1" indent="-457200">
              <a:lnSpc>
                <a:spcPct val="150000"/>
              </a:lnSpc>
              <a:buFont typeface="+mj-lt"/>
              <a:buAutoNum type="arabicPeriod"/>
            </a:pPr>
            <a:r>
              <a:rPr lang="en-US" dirty="0"/>
              <a:t>Politics &amp; Regulation </a:t>
            </a:r>
          </a:p>
          <a:p>
            <a:endParaRPr lang="en-US" dirty="0"/>
          </a:p>
        </p:txBody>
      </p:sp>
      <p:pic>
        <p:nvPicPr>
          <p:cNvPr id="4" name="Picture 6" descr="logo">
            <a:extLst>
              <a:ext uri="{FF2B5EF4-FFF2-40B4-BE49-F238E27FC236}">
                <a16:creationId xmlns:a16="http://schemas.microsoft.com/office/drawing/2014/main" id="{5C240F13-B74A-E04D-94AF-DCF63A62B6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1507" y="4040697"/>
            <a:ext cx="3763617" cy="1085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WEF">
            <a:extLst>
              <a:ext uri="{FF2B5EF4-FFF2-40B4-BE49-F238E27FC236}">
                <a16:creationId xmlns:a16="http://schemas.microsoft.com/office/drawing/2014/main" id="{24BA0B0D-2FAA-2F48-94CC-91EA4AADC9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28850" y="1189270"/>
            <a:ext cx="2728932" cy="23806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A942E9F-0C9E-4AF2-A81D-78A913C7BD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7" name="Slide Number Placeholder 9">
            <a:extLst>
              <a:ext uri="{FF2B5EF4-FFF2-40B4-BE49-F238E27FC236}">
                <a16:creationId xmlns:a16="http://schemas.microsoft.com/office/drawing/2014/main" id="{23093295-8D3A-4965-A265-84C55565FB79}"/>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12</a:t>
            </a:fld>
            <a:endParaRPr lang="en-US" dirty="0">
              <a:solidFill>
                <a:schemeClr val="bg1"/>
              </a:solidFill>
            </a:endParaRPr>
          </a:p>
        </p:txBody>
      </p:sp>
    </p:spTree>
    <p:extLst>
      <p:ext uri="{BB962C8B-B14F-4D97-AF65-F5344CB8AC3E}">
        <p14:creationId xmlns:p14="http://schemas.microsoft.com/office/powerpoint/2010/main" val="4772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AD38-E93B-C445-B813-A521B7B44CA5}"/>
              </a:ext>
            </a:extLst>
          </p:cNvPr>
          <p:cNvSpPr>
            <a:spLocks noGrp="1"/>
          </p:cNvSpPr>
          <p:nvPr>
            <p:ph type="title"/>
          </p:nvPr>
        </p:nvSpPr>
        <p:spPr/>
        <p:txBody>
          <a:bodyPr>
            <a:normAutofit fontScale="90000"/>
          </a:bodyPr>
          <a:lstStyle/>
          <a:p>
            <a:r>
              <a:rPr lang="en-US" dirty="0"/>
              <a:t>1. Market and Customers</a:t>
            </a:r>
          </a:p>
        </p:txBody>
      </p:sp>
      <p:sp>
        <p:nvSpPr>
          <p:cNvPr id="3" name="Content Placeholder 2">
            <a:extLst>
              <a:ext uri="{FF2B5EF4-FFF2-40B4-BE49-F238E27FC236}">
                <a16:creationId xmlns:a16="http://schemas.microsoft.com/office/drawing/2014/main" id="{A2A2E5FC-A750-7846-9B72-921170982F37}"/>
              </a:ext>
            </a:extLst>
          </p:cNvPr>
          <p:cNvSpPr>
            <a:spLocks noGrp="1"/>
          </p:cNvSpPr>
          <p:nvPr>
            <p:ph idx="1"/>
          </p:nvPr>
        </p:nvSpPr>
        <p:spPr>
          <a:xfrm>
            <a:off x="340785" y="914400"/>
            <a:ext cx="4085625" cy="4996070"/>
          </a:xfrm>
        </p:spPr>
        <p:txBody>
          <a:bodyPr>
            <a:normAutofit/>
          </a:bodyPr>
          <a:lstStyle/>
          <a:p>
            <a:pPr>
              <a:lnSpc>
                <a:spcPct val="110000"/>
              </a:lnSpc>
            </a:pPr>
            <a:r>
              <a:rPr lang="en-US" dirty="0">
                <a:solidFill>
                  <a:srgbClr val="0000FF"/>
                </a:solidFill>
              </a:rPr>
              <a:t>Bigger and More Complex Projects</a:t>
            </a:r>
          </a:p>
          <a:p>
            <a:pPr lvl="1">
              <a:lnSpc>
                <a:spcPct val="110000"/>
              </a:lnSpc>
            </a:pPr>
            <a:r>
              <a:rPr lang="en-US" dirty="0" err="1"/>
              <a:t>Crossrail</a:t>
            </a:r>
            <a:r>
              <a:rPr lang="en-US" dirty="0"/>
              <a:t> is new railway in UK running from Reading and Heathrow in the </a:t>
            </a:r>
            <a:r>
              <a:rPr lang="en-US" dirty="0">
                <a:solidFill>
                  <a:srgbClr val="0000FF"/>
                </a:solidFill>
              </a:rPr>
              <a:t>west</a:t>
            </a:r>
            <a:r>
              <a:rPr lang="en-US" dirty="0"/>
              <a:t>, through </a:t>
            </a:r>
            <a:r>
              <a:rPr lang="en-US" dirty="0">
                <a:solidFill>
                  <a:srgbClr val="0000FF"/>
                </a:solidFill>
              </a:rPr>
              <a:t>42km of new tunnels</a:t>
            </a:r>
            <a:r>
              <a:rPr lang="en-US" dirty="0"/>
              <a:t> under London to Shenfield and Abbey Wood in the </a:t>
            </a:r>
            <a:r>
              <a:rPr lang="en-US" dirty="0">
                <a:solidFill>
                  <a:srgbClr val="0000FF"/>
                </a:solidFill>
              </a:rPr>
              <a:t>east</a:t>
            </a:r>
            <a:r>
              <a:rPr lang="en-US" dirty="0"/>
              <a:t>.</a:t>
            </a:r>
          </a:p>
          <a:p>
            <a:endParaRPr lang="en-US" dirty="0"/>
          </a:p>
        </p:txBody>
      </p:sp>
      <p:sp>
        <p:nvSpPr>
          <p:cNvPr id="10" name="Rectangle 9">
            <a:extLst>
              <a:ext uri="{FF2B5EF4-FFF2-40B4-BE49-F238E27FC236}">
                <a16:creationId xmlns:a16="http://schemas.microsoft.com/office/drawing/2014/main" id="{CBF32D48-6206-6943-BE42-E18DBE538C5D}"/>
              </a:ext>
            </a:extLst>
          </p:cNvPr>
          <p:cNvSpPr/>
          <p:nvPr/>
        </p:nvSpPr>
        <p:spPr>
          <a:xfrm>
            <a:off x="5009762" y="4727494"/>
            <a:ext cx="1736373" cy="369332"/>
          </a:xfrm>
          <a:prstGeom prst="rect">
            <a:avLst/>
          </a:prstGeom>
        </p:spPr>
        <p:txBody>
          <a:bodyPr wrap="none">
            <a:spAutoFit/>
          </a:bodyPr>
          <a:lstStyle/>
          <a:p>
            <a:r>
              <a:rPr lang="en-US" dirty="0">
                <a:solidFill>
                  <a:srgbClr val="0000FF"/>
                </a:solidFill>
                <a:latin typeface="Roboto"/>
              </a:rPr>
              <a:t>The Dubai Mall</a:t>
            </a:r>
            <a:endParaRPr lang="en-US" dirty="0">
              <a:solidFill>
                <a:srgbClr val="0000FF"/>
              </a:solidFill>
            </a:endParaRPr>
          </a:p>
        </p:txBody>
      </p:sp>
      <p:sp>
        <p:nvSpPr>
          <p:cNvPr id="11" name="Rectangle 10">
            <a:extLst>
              <a:ext uri="{FF2B5EF4-FFF2-40B4-BE49-F238E27FC236}">
                <a16:creationId xmlns:a16="http://schemas.microsoft.com/office/drawing/2014/main" id="{608CFFBB-BB81-3D46-8379-E420D15918B6}"/>
              </a:ext>
            </a:extLst>
          </p:cNvPr>
          <p:cNvSpPr/>
          <p:nvPr/>
        </p:nvSpPr>
        <p:spPr>
          <a:xfrm>
            <a:off x="6914723" y="4727791"/>
            <a:ext cx="1762021" cy="369332"/>
          </a:xfrm>
          <a:prstGeom prst="rect">
            <a:avLst/>
          </a:prstGeom>
        </p:spPr>
        <p:txBody>
          <a:bodyPr wrap="none">
            <a:spAutoFit/>
          </a:bodyPr>
          <a:lstStyle/>
          <a:p>
            <a:r>
              <a:rPr lang="en-US" dirty="0">
                <a:solidFill>
                  <a:srgbClr val="0000FF"/>
                </a:solidFill>
                <a:latin typeface="InterFace"/>
              </a:rPr>
              <a:t>(US$1.3 billion)</a:t>
            </a:r>
            <a:endParaRPr lang="en-US" dirty="0">
              <a:solidFill>
                <a:srgbClr val="0000FF"/>
              </a:solidFill>
            </a:endParaRPr>
          </a:p>
        </p:txBody>
      </p:sp>
      <p:pic>
        <p:nvPicPr>
          <p:cNvPr id="12" name="Picture 6" descr="Image result for dubai mall  construction size">
            <a:extLst>
              <a:ext uri="{FF2B5EF4-FFF2-40B4-BE49-F238E27FC236}">
                <a16:creationId xmlns:a16="http://schemas.microsoft.com/office/drawing/2014/main" id="{26017634-8A75-7C43-BB75-75DD11FD86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6410" y="2119169"/>
            <a:ext cx="4576350" cy="25455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D2F6CB-3771-9B49-B738-17987F0299AE}"/>
              </a:ext>
            </a:extLst>
          </p:cNvPr>
          <p:cNvSpPr/>
          <p:nvPr/>
        </p:nvSpPr>
        <p:spPr>
          <a:xfrm>
            <a:off x="4342365" y="5159555"/>
            <a:ext cx="4744440" cy="461665"/>
          </a:xfrm>
          <a:prstGeom prst="rect">
            <a:avLst/>
          </a:prstGeom>
        </p:spPr>
        <p:txBody>
          <a:bodyPr wrap="none">
            <a:spAutoFit/>
          </a:bodyPr>
          <a:lstStyle/>
          <a:p>
            <a:r>
              <a:rPr lang="en-US" sz="2400" b="1" i="1" dirty="0">
                <a:solidFill>
                  <a:srgbClr val="0000FF"/>
                </a:solidFill>
              </a:rPr>
              <a:t>12 Million Square Meter Total Area!</a:t>
            </a:r>
            <a:endParaRPr lang="en-US" sz="2400" i="1" dirty="0"/>
          </a:p>
        </p:txBody>
      </p:sp>
      <p:pic>
        <p:nvPicPr>
          <p:cNvPr id="14" name="Picture 13">
            <a:extLst>
              <a:ext uri="{FF2B5EF4-FFF2-40B4-BE49-F238E27FC236}">
                <a16:creationId xmlns:a16="http://schemas.microsoft.com/office/drawing/2014/main" id="{5A5FCF1D-2934-4D36-A2B9-E679E4893A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9" name="Slide Number Placeholder 9">
            <a:extLst>
              <a:ext uri="{FF2B5EF4-FFF2-40B4-BE49-F238E27FC236}">
                <a16:creationId xmlns:a16="http://schemas.microsoft.com/office/drawing/2014/main" id="{31249F7E-4D95-4412-A8FC-C8805BA39260}"/>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13</a:t>
            </a:fld>
            <a:endParaRPr lang="en-US" dirty="0">
              <a:solidFill>
                <a:schemeClr val="bg1"/>
              </a:solidFill>
            </a:endParaRPr>
          </a:p>
        </p:txBody>
      </p:sp>
    </p:spTree>
    <p:extLst>
      <p:ext uri="{BB962C8B-B14F-4D97-AF65-F5344CB8AC3E}">
        <p14:creationId xmlns:p14="http://schemas.microsoft.com/office/powerpoint/2010/main" val="2565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4" fill="hold" grpId="0" nodeType="afterEffect">
                                  <p:stCondLst>
                                    <p:cond delay="15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www.merics.org/sites/default/files/2017-08/170515_MERICS_China_Mapping_BRI_March_2017_0.jpg">
            <a:extLst>
              <a:ext uri="{FF2B5EF4-FFF2-40B4-BE49-F238E27FC236}">
                <a16:creationId xmlns:a16="http://schemas.microsoft.com/office/drawing/2014/main" id="{9AD66FA4-81CC-CE40-AAEA-A28E1FCB2C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8266" y="655292"/>
            <a:ext cx="8307468" cy="5562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6E804C0-8D56-4381-A5BC-87F171C1D0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6" name="Slide Number Placeholder 9">
            <a:extLst>
              <a:ext uri="{FF2B5EF4-FFF2-40B4-BE49-F238E27FC236}">
                <a16:creationId xmlns:a16="http://schemas.microsoft.com/office/drawing/2014/main" id="{19211A7F-7F97-4F08-8DC6-7261D488D032}"/>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14</a:t>
            </a:fld>
            <a:endParaRPr lang="en-US" dirty="0">
              <a:solidFill>
                <a:schemeClr val="bg1"/>
              </a:solidFill>
            </a:endParaRPr>
          </a:p>
        </p:txBody>
      </p:sp>
    </p:spTree>
    <p:extLst>
      <p:ext uri="{BB962C8B-B14F-4D97-AF65-F5344CB8AC3E}">
        <p14:creationId xmlns:p14="http://schemas.microsoft.com/office/powerpoint/2010/main" val="206962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C5B2-AB39-CA4B-A0E9-1CBF1CF5893B}"/>
              </a:ext>
            </a:extLst>
          </p:cNvPr>
          <p:cNvSpPr>
            <a:spLocks noGrp="1"/>
          </p:cNvSpPr>
          <p:nvPr>
            <p:ph type="title"/>
          </p:nvPr>
        </p:nvSpPr>
        <p:spPr/>
        <p:txBody>
          <a:bodyPr>
            <a:normAutofit fontScale="90000"/>
          </a:bodyPr>
          <a:lstStyle/>
          <a:p>
            <a:r>
              <a:rPr lang="en-US" dirty="0"/>
              <a:t>1. Market and Customers</a:t>
            </a:r>
          </a:p>
        </p:txBody>
      </p:sp>
      <p:sp>
        <p:nvSpPr>
          <p:cNvPr id="3" name="Content Placeholder 2">
            <a:extLst>
              <a:ext uri="{FF2B5EF4-FFF2-40B4-BE49-F238E27FC236}">
                <a16:creationId xmlns:a16="http://schemas.microsoft.com/office/drawing/2014/main" id="{F8935C82-ED83-4142-865E-2C0C8817193D}"/>
              </a:ext>
            </a:extLst>
          </p:cNvPr>
          <p:cNvSpPr>
            <a:spLocks noGrp="1"/>
          </p:cNvSpPr>
          <p:nvPr>
            <p:ph idx="1"/>
          </p:nvPr>
        </p:nvSpPr>
        <p:spPr>
          <a:xfrm>
            <a:off x="340786" y="914400"/>
            <a:ext cx="8449940" cy="2251775"/>
          </a:xfrm>
        </p:spPr>
        <p:txBody>
          <a:bodyPr>
            <a:normAutofit/>
          </a:bodyPr>
          <a:lstStyle/>
          <a:p>
            <a:pPr>
              <a:lnSpc>
                <a:spcPct val="110000"/>
              </a:lnSpc>
            </a:pPr>
            <a:r>
              <a:rPr lang="en-US" dirty="0">
                <a:solidFill>
                  <a:srgbClr val="0000FF"/>
                </a:solidFill>
              </a:rPr>
              <a:t>Ageing Infrastructure</a:t>
            </a:r>
          </a:p>
          <a:p>
            <a:pPr lvl="1">
              <a:lnSpc>
                <a:spcPct val="110000"/>
              </a:lnSpc>
            </a:pPr>
            <a:r>
              <a:rPr lang="en-US" dirty="0"/>
              <a:t>1 in 3 German railway bridges are more than 100 years old</a:t>
            </a:r>
          </a:p>
          <a:p>
            <a:pPr lvl="1">
              <a:lnSpc>
                <a:spcPct val="110000"/>
              </a:lnSpc>
            </a:pPr>
            <a:r>
              <a:rPr lang="en-US" dirty="0"/>
              <a:t>6 Billion gallons of treated water is lost due to leaking pipes in USA  </a:t>
            </a:r>
          </a:p>
          <a:p>
            <a:endParaRPr lang="en-US" dirty="0"/>
          </a:p>
        </p:txBody>
      </p:sp>
      <p:pic>
        <p:nvPicPr>
          <p:cNvPr id="5" name="Picture 4">
            <a:extLst>
              <a:ext uri="{FF2B5EF4-FFF2-40B4-BE49-F238E27FC236}">
                <a16:creationId xmlns:a16="http://schemas.microsoft.com/office/drawing/2014/main" id="{71EA9383-7D38-B44D-965F-415D2558F8DE}"/>
              </a:ext>
            </a:extLst>
          </p:cNvPr>
          <p:cNvPicPr>
            <a:picLocks/>
          </p:cNvPicPr>
          <p:nvPr/>
        </p:nvPicPr>
        <p:blipFill>
          <a:blip r:embed="rId3"/>
          <a:stretch>
            <a:fillRect/>
          </a:stretch>
        </p:blipFill>
        <p:spPr>
          <a:xfrm>
            <a:off x="1015884" y="3168041"/>
            <a:ext cx="4318658" cy="2616901"/>
          </a:xfrm>
          <a:prstGeom prst="rect">
            <a:avLst/>
          </a:prstGeom>
        </p:spPr>
      </p:pic>
      <p:sp>
        <p:nvSpPr>
          <p:cNvPr id="6" name="Rectangle 5">
            <a:extLst>
              <a:ext uri="{FF2B5EF4-FFF2-40B4-BE49-F238E27FC236}">
                <a16:creationId xmlns:a16="http://schemas.microsoft.com/office/drawing/2014/main" id="{1E620105-8CE2-A34F-B9D2-9F9CF2686E2E}"/>
              </a:ext>
            </a:extLst>
          </p:cNvPr>
          <p:cNvSpPr/>
          <p:nvPr/>
        </p:nvSpPr>
        <p:spPr>
          <a:xfrm>
            <a:off x="3342202" y="5439978"/>
            <a:ext cx="1992340" cy="369332"/>
          </a:xfrm>
          <a:prstGeom prst="rect">
            <a:avLst/>
          </a:prstGeom>
        </p:spPr>
        <p:txBody>
          <a:bodyPr wrap="none">
            <a:spAutoFit/>
          </a:bodyPr>
          <a:lstStyle/>
          <a:p>
            <a:pPr fontAlgn="base"/>
            <a:r>
              <a:rPr lang="en-US" b="1" dirty="0">
                <a:solidFill>
                  <a:schemeClr val="bg1"/>
                </a:solidFill>
                <a:latin typeface="Lato"/>
              </a:rPr>
              <a:t>I-35W Bridge - USA</a:t>
            </a:r>
          </a:p>
        </p:txBody>
      </p:sp>
      <p:sp>
        <p:nvSpPr>
          <p:cNvPr id="9" name="Rectangle 8">
            <a:extLst>
              <a:ext uri="{FF2B5EF4-FFF2-40B4-BE49-F238E27FC236}">
                <a16:creationId xmlns:a16="http://schemas.microsoft.com/office/drawing/2014/main" id="{DE8036A3-9B4C-0740-BA04-28A4B8FC2C6F}"/>
              </a:ext>
            </a:extLst>
          </p:cNvPr>
          <p:cNvSpPr/>
          <p:nvPr/>
        </p:nvSpPr>
        <p:spPr>
          <a:xfrm>
            <a:off x="1572476" y="5784942"/>
            <a:ext cx="3193888" cy="307777"/>
          </a:xfrm>
          <a:prstGeom prst="rect">
            <a:avLst/>
          </a:prstGeom>
        </p:spPr>
        <p:txBody>
          <a:bodyPr wrap="none">
            <a:spAutoFit/>
          </a:bodyPr>
          <a:lstStyle/>
          <a:p>
            <a:r>
              <a:rPr lang="en-US" sz="1400" i="1" dirty="0">
                <a:solidFill>
                  <a:srgbClr val="0000FF"/>
                </a:solidFill>
              </a:rPr>
              <a:t>credit: MANDEL NGAN/AFP/Getty Images</a:t>
            </a:r>
          </a:p>
        </p:txBody>
      </p:sp>
      <p:pic>
        <p:nvPicPr>
          <p:cNvPr id="10" name="Picture 9">
            <a:extLst>
              <a:ext uri="{FF2B5EF4-FFF2-40B4-BE49-F238E27FC236}">
                <a16:creationId xmlns:a16="http://schemas.microsoft.com/office/drawing/2014/main" id="{75DAEB48-E035-F846-ABB7-1DE1C2E72692}"/>
              </a:ext>
            </a:extLst>
          </p:cNvPr>
          <p:cNvPicPr>
            <a:picLocks noChangeAspect="1"/>
          </p:cNvPicPr>
          <p:nvPr/>
        </p:nvPicPr>
        <p:blipFill>
          <a:blip r:embed="rId4"/>
          <a:stretch>
            <a:fillRect/>
          </a:stretch>
        </p:blipFill>
        <p:spPr>
          <a:xfrm>
            <a:off x="5898837" y="3166174"/>
            <a:ext cx="2891889" cy="2618767"/>
          </a:xfrm>
          <a:prstGeom prst="rect">
            <a:avLst/>
          </a:prstGeom>
        </p:spPr>
      </p:pic>
      <p:pic>
        <p:nvPicPr>
          <p:cNvPr id="12" name="Picture 11">
            <a:extLst>
              <a:ext uri="{FF2B5EF4-FFF2-40B4-BE49-F238E27FC236}">
                <a16:creationId xmlns:a16="http://schemas.microsoft.com/office/drawing/2014/main" id="{643C799D-ECBC-4130-A34D-F1B18EFDD2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11" name="Slide Number Placeholder 9">
            <a:extLst>
              <a:ext uri="{FF2B5EF4-FFF2-40B4-BE49-F238E27FC236}">
                <a16:creationId xmlns:a16="http://schemas.microsoft.com/office/drawing/2014/main" id="{CF7C2F19-DE7D-4DB3-9494-F38203221A24}"/>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15</a:t>
            </a:fld>
            <a:endParaRPr lang="en-US" dirty="0">
              <a:solidFill>
                <a:schemeClr val="bg1"/>
              </a:solidFill>
            </a:endParaRPr>
          </a:p>
        </p:txBody>
      </p:sp>
    </p:spTree>
    <p:extLst>
      <p:ext uri="{BB962C8B-B14F-4D97-AF65-F5344CB8AC3E}">
        <p14:creationId xmlns:p14="http://schemas.microsoft.com/office/powerpoint/2010/main" val="65374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DC11-6EB4-D048-8434-07E8DCB71B67}"/>
              </a:ext>
            </a:extLst>
          </p:cNvPr>
          <p:cNvSpPr>
            <a:spLocks noGrp="1"/>
          </p:cNvSpPr>
          <p:nvPr>
            <p:ph type="title"/>
          </p:nvPr>
        </p:nvSpPr>
        <p:spPr/>
        <p:txBody>
          <a:bodyPr>
            <a:normAutofit fontScale="90000"/>
          </a:bodyPr>
          <a:lstStyle/>
          <a:p>
            <a:r>
              <a:rPr lang="en-US" altLang="en-US" dirty="0"/>
              <a:t>1. Market and Customers</a:t>
            </a:r>
            <a:endParaRPr lang="en-US" dirty="0"/>
          </a:p>
        </p:txBody>
      </p:sp>
      <p:sp>
        <p:nvSpPr>
          <p:cNvPr id="3" name="Content Placeholder 2">
            <a:extLst>
              <a:ext uri="{FF2B5EF4-FFF2-40B4-BE49-F238E27FC236}">
                <a16:creationId xmlns:a16="http://schemas.microsoft.com/office/drawing/2014/main" id="{DF4E98E1-E400-D841-8B6D-BBCC15F0CEC8}"/>
              </a:ext>
            </a:extLst>
          </p:cNvPr>
          <p:cNvSpPr>
            <a:spLocks noGrp="1"/>
          </p:cNvSpPr>
          <p:nvPr>
            <p:ph idx="1"/>
          </p:nvPr>
        </p:nvSpPr>
        <p:spPr>
          <a:xfrm>
            <a:off x="340785" y="914401"/>
            <a:ext cx="8455974" cy="1205948"/>
          </a:xfrm>
        </p:spPr>
        <p:txBody>
          <a:bodyPr>
            <a:normAutofit fontScale="92500" lnSpcReduction="20000"/>
          </a:bodyPr>
          <a:lstStyle/>
          <a:p>
            <a:pPr>
              <a:lnSpc>
                <a:spcPct val="110000"/>
              </a:lnSpc>
            </a:pPr>
            <a:r>
              <a:rPr lang="en-US" dirty="0">
                <a:solidFill>
                  <a:srgbClr val="0000FF"/>
                </a:solidFill>
              </a:rPr>
              <a:t>Demand in Developing Countries</a:t>
            </a:r>
          </a:p>
          <a:p>
            <a:pPr lvl="1">
              <a:lnSpc>
                <a:spcPct val="110000"/>
              </a:lnSpc>
            </a:pPr>
            <a:r>
              <a:rPr lang="en-US" dirty="0"/>
              <a:t>65% of the next decade’s growth in construction will happen in emerging countries </a:t>
            </a:r>
          </a:p>
          <a:p>
            <a:endParaRPr lang="en-US" dirty="0"/>
          </a:p>
        </p:txBody>
      </p:sp>
      <p:pic>
        <p:nvPicPr>
          <p:cNvPr id="7" name="Picture 6">
            <a:extLst>
              <a:ext uri="{FF2B5EF4-FFF2-40B4-BE49-F238E27FC236}">
                <a16:creationId xmlns:a16="http://schemas.microsoft.com/office/drawing/2014/main" id="{E896F4CA-FD82-4648-B2CA-FB335C58B1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60" y="2120349"/>
            <a:ext cx="6291667" cy="4070298"/>
          </a:xfrm>
          <a:prstGeom prst="rect">
            <a:avLst/>
          </a:prstGeom>
        </p:spPr>
      </p:pic>
      <p:pic>
        <p:nvPicPr>
          <p:cNvPr id="1026" name="Picture 2" descr="Image result for calatrava towe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18785" y="2116586"/>
            <a:ext cx="2820573" cy="38919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E337278-8610-47FA-8406-B3F2A9C26A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8" name="Slide Number Placeholder 9">
            <a:extLst>
              <a:ext uri="{FF2B5EF4-FFF2-40B4-BE49-F238E27FC236}">
                <a16:creationId xmlns:a16="http://schemas.microsoft.com/office/drawing/2014/main" id="{7AF29B96-56FC-4466-9246-2F2E57A46736}"/>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16</a:t>
            </a:fld>
            <a:endParaRPr lang="en-US" dirty="0">
              <a:solidFill>
                <a:schemeClr val="bg1"/>
              </a:solidFill>
            </a:endParaRPr>
          </a:p>
        </p:txBody>
      </p:sp>
    </p:spTree>
    <p:extLst>
      <p:ext uri="{BB962C8B-B14F-4D97-AF65-F5344CB8AC3E}">
        <p14:creationId xmlns:p14="http://schemas.microsoft.com/office/powerpoint/2010/main" val="422947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1. Market and Customers</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6381" y="660127"/>
            <a:ext cx="4857372" cy="5520999"/>
          </a:xfrm>
          <a:prstGeom prst="rect">
            <a:avLst/>
          </a:prstGeom>
        </p:spPr>
      </p:pic>
      <p:sp>
        <p:nvSpPr>
          <p:cNvPr id="10" name="Content Placeholder 2">
            <a:extLst>
              <a:ext uri="{FF2B5EF4-FFF2-40B4-BE49-F238E27FC236}">
                <a16:creationId xmlns:a16="http://schemas.microsoft.com/office/drawing/2014/main" id="{DF4E98E1-E400-D841-8B6D-BBCC15F0CEC8}"/>
              </a:ext>
            </a:extLst>
          </p:cNvPr>
          <p:cNvSpPr>
            <a:spLocks noGrp="1"/>
          </p:cNvSpPr>
          <p:nvPr>
            <p:ph idx="1"/>
          </p:nvPr>
        </p:nvSpPr>
        <p:spPr>
          <a:xfrm>
            <a:off x="63711" y="961910"/>
            <a:ext cx="3972054" cy="720195"/>
          </a:xfrm>
        </p:spPr>
        <p:txBody>
          <a:bodyPr>
            <a:normAutofit/>
          </a:bodyPr>
          <a:lstStyle/>
          <a:p>
            <a:pPr>
              <a:lnSpc>
                <a:spcPct val="120000"/>
              </a:lnSpc>
            </a:pPr>
            <a:r>
              <a:rPr lang="en-US" dirty="0">
                <a:solidFill>
                  <a:srgbClr val="0000FF"/>
                </a:solidFill>
              </a:rPr>
              <a:t>Massive Financing Need</a:t>
            </a:r>
          </a:p>
        </p:txBody>
      </p:sp>
      <p:sp>
        <p:nvSpPr>
          <p:cNvPr id="11" name="Rectangle 10">
            <a:extLst>
              <a:ext uri="{FF2B5EF4-FFF2-40B4-BE49-F238E27FC236}">
                <a16:creationId xmlns:a16="http://schemas.microsoft.com/office/drawing/2014/main" id="{804C1B51-A345-2E42-BE0B-F7DEFC0AEB09}"/>
              </a:ext>
            </a:extLst>
          </p:cNvPr>
          <p:cNvSpPr/>
          <p:nvPr/>
        </p:nvSpPr>
        <p:spPr>
          <a:xfrm>
            <a:off x="257168" y="4174159"/>
            <a:ext cx="889977" cy="146930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USD 3.7 T</a:t>
            </a:r>
          </a:p>
        </p:txBody>
      </p:sp>
      <p:sp>
        <p:nvSpPr>
          <p:cNvPr id="12" name="Rectangle 11">
            <a:extLst>
              <a:ext uri="{FF2B5EF4-FFF2-40B4-BE49-F238E27FC236}">
                <a16:creationId xmlns:a16="http://schemas.microsoft.com/office/drawing/2014/main" id="{4E310044-4B67-6A43-A9A8-EBC5BAD064EC}"/>
              </a:ext>
            </a:extLst>
          </p:cNvPr>
          <p:cNvSpPr/>
          <p:nvPr/>
        </p:nvSpPr>
        <p:spPr>
          <a:xfrm>
            <a:off x="1830388" y="4571269"/>
            <a:ext cx="889977" cy="10721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USD 2.7 T</a:t>
            </a:r>
          </a:p>
        </p:txBody>
      </p:sp>
      <p:sp>
        <p:nvSpPr>
          <p:cNvPr id="13" name="Rectangle 12">
            <a:extLst>
              <a:ext uri="{FF2B5EF4-FFF2-40B4-BE49-F238E27FC236}">
                <a16:creationId xmlns:a16="http://schemas.microsoft.com/office/drawing/2014/main" id="{78CB1D49-56B0-7644-ADF0-6E732BB2F96D}"/>
              </a:ext>
            </a:extLst>
          </p:cNvPr>
          <p:cNvSpPr/>
          <p:nvPr/>
        </p:nvSpPr>
        <p:spPr>
          <a:xfrm>
            <a:off x="3145788" y="4176438"/>
            <a:ext cx="889977" cy="3971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USD 1.0 T</a:t>
            </a:r>
          </a:p>
        </p:txBody>
      </p:sp>
      <p:cxnSp>
        <p:nvCxnSpPr>
          <p:cNvPr id="14" name="Straight Connector 13">
            <a:extLst>
              <a:ext uri="{FF2B5EF4-FFF2-40B4-BE49-F238E27FC236}">
                <a16:creationId xmlns:a16="http://schemas.microsoft.com/office/drawing/2014/main" id="{62C3A1B6-1A77-4E43-8388-538F1E7ACDBF}"/>
              </a:ext>
            </a:extLst>
          </p:cNvPr>
          <p:cNvCxnSpPr>
            <a:cxnSpLocks/>
          </p:cNvCxnSpPr>
          <p:nvPr/>
        </p:nvCxnSpPr>
        <p:spPr>
          <a:xfrm>
            <a:off x="48119" y="5643467"/>
            <a:ext cx="393192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530D62-987D-A848-81F9-E6B321E774BC}"/>
              </a:ext>
            </a:extLst>
          </p:cNvPr>
          <p:cNvCxnSpPr>
            <a:cxnSpLocks/>
          </p:cNvCxnSpPr>
          <p:nvPr/>
        </p:nvCxnSpPr>
        <p:spPr>
          <a:xfrm>
            <a:off x="1171516" y="4174159"/>
            <a:ext cx="2011680" cy="0"/>
          </a:xfrm>
          <a:prstGeom prst="line">
            <a:avLst/>
          </a:prstGeom>
          <a:ln w="19050" cmpd="sng">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A3A4BF-7AE7-CF40-9738-882007608335}"/>
              </a:ext>
            </a:extLst>
          </p:cNvPr>
          <p:cNvCxnSpPr>
            <a:cxnSpLocks/>
          </p:cNvCxnSpPr>
          <p:nvPr/>
        </p:nvCxnSpPr>
        <p:spPr>
          <a:xfrm>
            <a:off x="2720365" y="4575096"/>
            <a:ext cx="365760" cy="0"/>
          </a:xfrm>
          <a:prstGeom prst="line">
            <a:avLst/>
          </a:prstGeom>
          <a:ln w="19050" cmpd="sng">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1DD1D4-AA43-F745-A46D-6BDD991340B4}"/>
              </a:ext>
            </a:extLst>
          </p:cNvPr>
          <p:cNvSpPr txBox="1"/>
          <p:nvPr/>
        </p:nvSpPr>
        <p:spPr>
          <a:xfrm>
            <a:off x="80575" y="5643467"/>
            <a:ext cx="1244251" cy="461665"/>
          </a:xfrm>
          <a:prstGeom prst="rect">
            <a:avLst/>
          </a:prstGeom>
          <a:noFill/>
        </p:spPr>
        <p:txBody>
          <a:bodyPr wrap="none" rtlCol="0">
            <a:spAutoFit/>
          </a:bodyPr>
          <a:lstStyle/>
          <a:p>
            <a:r>
              <a:rPr lang="en-US" sz="2400" dirty="0"/>
              <a:t>Demand</a:t>
            </a:r>
          </a:p>
        </p:txBody>
      </p:sp>
      <p:sp>
        <p:nvSpPr>
          <p:cNvPr id="18" name="TextBox 17">
            <a:extLst>
              <a:ext uri="{FF2B5EF4-FFF2-40B4-BE49-F238E27FC236}">
                <a16:creationId xmlns:a16="http://schemas.microsoft.com/office/drawing/2014/main" id="{F0691203-8775-9147-9067-CA9739ED67E1}"/>
              </a:ext>
            </a:extLst>
          </p:cNvPr>
          <p:cNvSpPr txBox="1"/>
          <p:nvPr/>
        </p:nvSpPr>
        <p:spPr>
          <a:xfrm>
            <a:off x="1764659" y="5631409"/>
            <a:ext cx="1021433" cy="461665"/>
          </a:xfrm>
          <a:prstGeom prst="rect">
            <a:avLst/>
          </a:prstGeom>
          <a:noFill/>
        </p:spPr>
        <p:txBody>
          <a:bodyPr wrap="none" rtlCol="0">
            <a:spAutoFit/>
          </a:bodyPr>
          <a:lstStyle/>
          <a:p>
            <a:r>
              <a:rPr lang="en-US" sz="2400" dirty="0"/>
              <a:t>Supply</a:t>
            </a:r>
          </a:p>
        </p:txBody>
      </p:sp>
      <p:sp>
        <p:nvSpPr>
          <p:cNvPr id="19" name="TextBox 18">
            <a:extLst>
              <a:ext uri="{FF2B5EF4-FFF2-40B4-BE49-F238E27FC236}">
                <a16:creationId xmlns:a16="http://schemas.microsoft.com/office/drawing/2014/main" id="{C3A907F3-5117-B441-9787-29E49CC46F23}"/>
              </a:ext>
            </a:extLst>
          </p:cNvPr>
          <p:cNvSpPr txBox="1"/>
          <p:nvPr/>
        </p:nvSpPr>
        <p:spPr>
          <a:xfrm>
            <a:off x="3246771" y="3708744"/>
            <a:ext cx="688009" cy="461665"/>
          </a:xfrm>
          <a:prstGeom prst="rect">
            <a:avLst/>
          </a:prstGeom>
          <a:noFill/>
        </p:spPr>
        <p:txBody>
          <a:bodyPr wrap="none" rtlCol="0">
            <a:spAutoFit/>
          </a:bodyPr>
          <a:lstStyle/>
          <a:p>
            <a:r>
              <a:rPr lang="en-US" sz="2400" dirty="0"/>
              <a:t>Gap</a:t>
            </a:r>
          </a:p>
        </p:txBody>
      </p:sp>
      <p:sp>
        <p:nvSpPr>
          <p:cNvPr id="21" name="TextBox 20"/>
          <p:cNvSpPr txBox="1"/>
          <p:nvPr/>
        </p:nvSpPr>
        <p:spPr>
          <a:xfrm>
            <a:off x="343809" y="2403098"/>
            <a:ext cx="3340540" cy="923330"/>
          </a:xfrm>
          <a:prstGeom prst="rect">
            <a:avLst/>
          </a:prstGeom>
          <a:noFill/>
        </p:spPr>
        <p:txBody>
          <a:bodyPr wrap="square" rtlCol="0">
            <a:spAutoFit/>
          </a:bodyPr>
          <a:lstStyle/>
          <a:p>
            <a:pPr marL="0" lvl="1" algn="ctr"/>
            <a:r>
              <a:rPr lang="en-US" dirty="0"/>
              <a:t>$1 Trillion annual investments are needed to close the global infrastructure gap</a:t>
            </a:r>
          </a:p>
        </p:txBody>
      </p:sp>
      <p:pic>
        <p:nvPicPr>
          <p:cNvPr id="23" name="Picture 22">
            <a:extLst>
              <a:ext uri="{FF2B5EF4-FFF2-40B4-BE49-F238E27FC236}">
                <a16:creationId xmlns:a16="http://schemas.microsoft.com/office/drawing/2014/main" id="{8E73011E-60E4-4652-B744-CF4EA6B3E3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22" name="Slide Number Placeholder 9">
            <a:extLst>
              <a:ext uri="{FF2B5EF4-FFF2-40B4-BE49-F238E27FC236}">
                <a16:creationId xmlns:a16="http://schemas.microsoft.com/office/drawing/2014/main" id="{A9C4345F-B0F1-4043-8598-D9367FC9A647}"/>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17</a:t>
            </a:fld>
            <a:endParaRPr lang="en-US" dirty="0">
              <a:solidFill>
                <a:schemeClr val="bg1"/>
              </a:solidFill>
            </a:endParaRPr>
          </a:p>
        </p:txBody>
      </p:sp>
    </p:spTree>
    <p:extLst>
      <p:ext uri="{BB962C8B-B14F-4D97-AF65-F5344CB8AC3E}">
        <p14:creationId xmlns:p14="http://schemas.microsoft.com/office/powerpoint/2010/main" val="33415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p:bldP spid="18"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F4D2-7B9A-D04E-A40B-FFC89758D503}"/>
              </a:ext>
            </a:extLst>
          </p:cNvPr>
          <p:cNvSpPr>
            <a:spLocks noGrp="1"/>
          </p:cNvSpPr>
          <p:nvPr>
            <p:ph type="title"/>
          </p:nvPr>
        </p:nvSpPr>
        <p:spPr/>
        <p:txBody>
          <a:bodyPr>
            <a:normAutofit fontScale="90000"/>
          </a:bodyPr>
          <a:lstStyle/>
          <a:p>
            <a:r>
              <a:rPr lang="en-US" altLang="en-US" dirty="0"/>
              <a:t>2. Sustainability and Resilience</a:t>
            </a:r>
            <a:endParaRPr lang="en-US" dirty="0"/>
          </a:p>
        </p:txBody>
      </p:sp>
      <p:sp>
        <p:nvSpPr>
          <p:cNvPr id="3" name="Content Placeholder 2">
            <a:extLst>
              <a:ext uri="{FF2B5EF4-FFF2-40B4-BE49-F238E27FC236}">
                <a16:creationId xmlns:a16="http://schemas.microsoft.com/office/drawing/2014/main" id="{506508C2-347A-9248-88E7-6CBA110DE3A0}"/>
              </a:ext>
            </a:extLst>
          </p:cNvPr>
          <p:cNvSpPr>
            <a:spLocks noGrp="1"/>
          </p:cNvSpPr>
          <p:nvPr>
            <p:ph idx="1"/>
          </p:nvPr>
        </p:nvSpPr>
        <p:spPr>
          <a:xfrm>
            <a:off x="666252" y="2433234"/>
            <a:ext cx="3952245" cy="2929180"/>
          </a:xfrm>
        </p:spPr>
        <p:txBody>
          <a:bodyPr>
            <a:normAutofit/>
          </a:bodyPr>
          <a:lstStyle/>
          <a:p>
            <a:pPr>
              <a:lnSpc>
                <a:spcPct val="110000"/>
              </a:lnSpc>
            </a:pPr>
            <a:r>
              <a:rPr lang="en-US" dirty="0">
                <a:solidFill>
                  <a:srgbClr val="0000FF"/>
                </a:solidFill>
              </a:rPr>
              <a:t>Climate Change and Resilience Challenges</a:t>
            </a:r>
          </a:p>
          <a:p>
            <a:pPr lvl="1">
              <a:lnSpc>
                <a:spcPct val="110000"/>
              </a:lnSpc>
            </a:pPr>
            <a:r>
              <a:rPr lang="en-US" dirty="0"/>
              <a:t>3X as many disasters were reported last year as in 1980</a:t>
            </a:r>
          </a:p>
          <a:p>
            <a:pPr lvl="1">
              <a:lnSpc>
                <a:spcPct val="110000"/>
              </a:lnSpc>
            </a:pPr>
            <a:endParaRPr lang="en-US" dirty="0"/>
          </a:p>
          <a:p>
            <a:endParaRPr lang="en-US" dirty="0"/>
          </a:p>
        </p:txBody>
      </p:sp>
      <p:pic>
        <p:nvPicPr>
          <p:cNvPr id="4" name="Picture 3">
            <a:extLst>
              <a:ext uri="{FF2B5EF4-FFF2-40B4-BE49-F238E27FC236}">
                <a16:creationId xmlns:a16="http://schemas.microsoft.com/office/drawing/2014/main" id="{931163AB-CB14-554C-B839-78C2B402BF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09914" y="914400"/>
            <a:ext cx="4187590" cy="5207000"/>
          </a:xfrm>
          <a:prstGeom prst="rect">
            <a:avLst/>
          </a:prstGeom>
        </p:spPr>
      </p:pic>
      <p:sp>
        <p:nvSpPr>
          <p:cNvPr id="5" name="Triangle 4">
            <a:extLst>
              <a:ext uri="{FF2B5EF4-FFF2-40B4-BE49-F238E27FC236}">
                <a16:creationId xmlns:a16="http://schemas.microsoft.com/office/drawing/2014/main" id="{C9574365-5D8D-5649-AAF9-2036AEDEDE18}"/>
              </a:ext>
            </a:extLst>
          </p:cNvPr>
          <p:cNvSpPr/>
          <p:nvPr/>
        </p:nvSpPr>
        <p:spPr>
          <a:xfrm rot="10800000">
            <a:off x="6113239" y="721051"/>
            <a:ext cx="2133600" cy="1304330"/>
          </a:xfrm>
          <a:prstGeom prst="triangle">
            <a:avLst>
              <a:gd name="adj" fmla="val 50000"/>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FCCBBDB-FE30-2B43-BAF4-95DD7D17BF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589" y="5665321"/>
            <a:ext cx="806450" cy="538839"/>
          </a:xfrm>
          <a:prstGeom prst="rect">
            <a:avLst/>
          </a:prstGeom>
        </p:spPr>
      </p:pic>
      <p:sp>
        <p:nvSpPr>
          <p:cNvPr id="7" name="Rectangle 6">
            <a:extLst>
              <a:ext uri="{FF2B5EF4-FFF2-40B4-BE49-F238E27FC236}">
                <a16:creationId xmlns:a16="http://schemas.microsoft.com/office/drawing/2014/main" id="{15D79CB1-4F36-5F48-8957-B8635316846E}"/>
              </a:ext>
            </a:extLst>
          </p:cNvPr>
          <p:cNvSpPr/>
          <p:nvPr/>
        </p:nvSpPr>
        <p:spPr>
          <a:xfrm>
            <a:off x="6248934" y="681081"/>
            <a:ext cx="1896673" cy="877163"/>
          </a:xfrm>
          <a:prstGeom prst="rect">
            <a:avLst/>
          </a:prstGeom>
        </p:spPr>
        <p:txBody>
          <a:bodyPr wrap="none">
            <a:spAutoFit/>
          </a:bodyPr>
          <a:lstStyle/>
          <a:p>
            <a:pPr algn="ctr"/>
            <a:r>
              <a:rPr lang="en-US" sz="1700" b="1" i="1" dirty="0">
                <a:solidFill>
                  <a:srgbClr val="FF0000"/>
                </a:solidFill>
                <a:latin typeface="CNN"/>
              </a:rPr>
              <a:t>Hurricane Maria </a:t>
            </a:r>
          </a:p>
          <a:p>
            <a:pPr algn="ctr"/>
            <a:r>
              <a:rPr lang="en-US" sz="1700" b="1" dirty="0">
                <a:solidFill>
                  <a:srgbClr val="FF0000"/>
                </a:solidFill>
                <a:latin typeface="CNN"/>
              </a:rPr>
              <a:t>‘Puerto Rico’</a:t>
            </a:r>
          </a:p>
          <a:p>
            <a:pPr algn="ctr"/>
            <a:r>
              <a:rPr lang="en-US" sz="1700" b="1" dirty="0">
                <a:solidFill>
                  <a:srgbClr val="FF0000"/>
                </a:solidFill>
                <a:latin typeface="CNN"/>
              </a:rPr>
              <a:t>2017</a:t>
            </a:r>
            <a:endParaRPr lang="en-US" sz="1700" b="1" dirty="0">
              <a:solidFill>
                <a:srgbClr val="FF0000"/>
              </a:solidFill>
            </a:endParaRPr>
          </a:p>
        </p:txBody>
      </p:sp>
      <p:sp>
        <p:nvSpPr>
          <p:cNvPr id="9" name="Rounded Rectangle 8"/>
          <p:cNvSpPr/>
          <p:nvPr/>
        </p:nvSpPr>
        <p:spPr>
          <a:xfrm>
            <a:off x="5104992" y="1520740"/>
            <a:ext cx="1649597" cy="79215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8D0173-B955-485F-854E-E2999D1524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11" name="Slide Number Placeholder 9">
            <a:extLst>
              <a:ext uri="{FF2B5EF4-FFF2-40B4-BE49-F238E27FC236}">
                <a16:creationId xmlns:a16="http://schemas.microsoft.com/office/drawing/2014/main" id="{ADCA9463-8D4B-4A73-A9B6-0B7AC06F441F}"/>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18</a:t>
            </a:fld>
            <a:endParaRPr lang="en-US" dirty="0">
              <a:solidFill>
                <a:schemeClr val="bg1"/>
              </a:solidFill>
            </a:endParaRPr>
          </a:p>
        </p:txBody>
      </p:sp>
    </p:spTree>
    <p:extLst>
      <p:ext uri="{BB962C8B-B14F-4D97-AF65-F5344CB8AC3E}">
        <p14:creationId xmlns:p14="http://schemas.microsoft.com/office/powerpoint/2010/main" val="26311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5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par>
                                <p:cTn id="21" presetID="1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anim calcmode="lin" valueType="num">
                                      <p:cBhvr>
                                        <p:cTn id="34" dur="2000" fill="hold"/>
                                        <p:tgtEl>
                                          <p:spTgt spid="9"/>
                                        </p:tgtEl>
                                        <p:attrNameLst>
                                          <p:attrName>ppt_w</p:attrName>
                                        </p:attrNameLst>
                                      </p:cBhvr>
                                      <p:tavLst>
                                        <p:tav tm="0" fmla="#ppt_w*sin(2.5*pi*$)">
                                          <p:val>
                                            <p:fltVal val="0"/>
                                          </p:val>
                                        </p:tav>
                                        <p:tav tm="100000">
                                          <p:val>
                                            <p:fltVal val="1"/>
                                          </p:val>
                                        </p:tav>
                                      </p:tavLst>
                                    </p:anim>
                                    <p:anim calcmode="lin" valueType="num">
                                      <p:cBhvr>
                                        <p:cTn id="3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6DC6-3538-B14F-B025-26AB4112FE3B}"/>
              </a:ext>
            </a:extLst>
          </p:cNvPr>
          <p:cNvSpPr>
            <a:spLocks noGrp="1"/>
          </p:cNvSpPr>
          <p:nvPr>
            <p:ph type="title"/>
          </p:nvPr>
        </p:nvSpPr>
        <p:spPr/>
        <p:txBody>
          <a:bodyPr>
            <a:normAutofit fontScale="90000"/>
          </a:bodyPr>
          <a:lstStyle/>
          <a:p>
            <a:r>
              <a:rPr lang="en-US" altLang="en-US" dirty="0"/>
              <a:t>2. Sustainability and Resilience</a:t>
            </a:r>
            <a:endParaRPr lang="en-US" dirty="0"/>
          </a:p>
        </p:txBody>
      </p:sp>
      <p:sp>
        <p:nvSpPr>
          <p:cNvPr id="3" name="Content Placeholder 2">
            <a:extLst>
              <a:ext uri="{FF2B5EF4-FFF2-40B4-BE49-F238E27FC236}">
                <a16:creationId xmlns:a16="http://schemas.microsoft.com/office/drawing/2014/main" id="{46044306-4DF9-B34C-9932-09C4867462B6}"/>
              </a:ext>
            </a:extLst>
          </p:cNvPr>
          <p:cNvSpPr>
            <a:spLocks noGrp="1"/>
          </p:cNvSpPr>
          <p:nvPr>
            <p:ph idx="1"/>
          </p:nvPr>
        </p:nvSpPr>
        <p:spPr>
          <a:xfrm>
            <a:off x="340785" y="649357"/>
            <a:ext cx="8455974" cy="1615219"/>
          </a:xfrm>
        </p:spPr>
        <p:txBody>
          <a:bodyPr>
            <a:normAutofit fontScale="85000" lnSpcReduction="10000"/>
          </a:bodyPr>
          <a:lstStyle/>
          <a:p>
            <a:pPr>
              <a:lnSpc>
                <a:spcPct val="110000"/>
              </a:lnSpc>
            </a:pPr>
            <a:r>
              <a:rPr lang="en-US" dirty="0">
                <a:solidFill>
                  <a:srgbClr val="0000FF"/>
                </a:solidFill>
              </a:rPr>
              <a:t>Sustainability Requirements</a:t>
            </a:r>
          </a:p>
          <a:p>
            <a:pPr lvl="1">
              <a:lnSpc>
                <a:spcPct val="110000"/>
              </a:lnSpc>
            </a:pPr>
            <a:r>
              <a:rPr lang="en-US" dirty="0"/>
              <a:t>50% of the solid waste in the US is produced by the construction industry</a:t>
            </a:r>
          </a:p>
          <a:p>
            <a:pPr lvl="1">
              <a:lnSpc>
                <a:spcPct val="110000"/>
              </a:lnSpc>
            </a:pPr>
            <a:r>
              <a:rPr lang="en-US" dirty="0"/>
              <a:t>#1 consumer of global raw materials is the construction industry</a:t>
            </a:r>
          </a:p>
          <a:p>
            <a:pPr lvl="1">
              <a:lnSpc>
                <a:spcPct val="110000"/>
              </a:lnSpc>
            </a:pPr>
            <a:r>
              <a:rPr lang="en-US" dirty="0"/>
              <a:t>30% of global greenhouse gas emissions are attributable to Buildings</a:t>
            </a:r>
          </a:p>
          <a:p>
            <a:pPr lvl="1">
              <a:lnSpc>
                <a:spcPct val="110000"/>
              </a:lnSpc>
            </a:pPr>
            <a:endParaRPr lang="en-US" dirty="0"/>
          </a:p>
          <a:p>
            <a:endParaRPr lang="en-US" dirty="0"/>
          </a:p>
        </p:txBody>
      </p:sp>
      <p:pic>
        <p:nvPicPr>
          <p:cNvPr id="4" name="Picture 3">
            <a:extLst>
              <a:ext uri="{FF2B5EF4-FFF2-40B4-BE49-F238E27FC236}">
                <a16:creationId xmlns:a16="http://schemas.microsoft.com/office/drawing/2014/main" id="{D2F6E688-2313-DC4A-AC20-C7B2CDA3BF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9923" y="2891577"/>
            <a:ext cx="2572851" cy="3160386"/>
          </a:xfrm>
          <a:prstGeom prst="rect">
            <a:avLst/>
          </a:prstGeom>
        </p:spPr>
      </p:pic>
      <p:sp>
        <p:nvSpPr>
          <p:cNvPr id="5" name="Rectangle 4">
            <a:extLst>
              <a:ext uri="{FF2B5EF4-FFF2-40B4-BE49-F238E27FC236}">
                <a16:creationId xmlns:a16="http://schemas.microsoft.com/office/drawing/2014/main" id="{938E88F8-B407-CC4F-AF0A-254EFC753753}"/>
              </a:ext>
            </a:extLst>
          </p:cNvPr>
          <p:cNvSpPr/>
          <p:nvPr/>
        </p:nvSpPr>
        <p:spPr>
          <a:xfrm>
            <a:off x="768625" y="2296216"/>
            <a:ext cx="3021496" cy="646331"/>
          </a:xfrm>
          <a:prstGeom prst="rect">
            <a:avLst/>
          </a:prstGeom>
        </p:spPr>
        <p:txBody>
          <a:bodyPr wrap="square">
            <a:spAutoFit/>
          </a:bodyPr>
          <a:lstStyle/>
          <a:p>
            <a:pPr algn="ctr"/>
            <a:r>
              <a:rPr lang="en-US" dirty="0"/>
              <a:t>Institute For Sustainable Infrastructure: </a:t>
            </a:r>
            <a:r>
              <a:rPr lang="en-US" b="1" i="1" dirty="0">
                <a:solidFill>
                  <a:srgbClr val="339933"/>
                </a:solidFill>
                <a:effectLst>
                  <a:outerShdw blurRad="38100" dist="38100" dir="2700000" algn="tl">
                    <a:srgbClr val="000000">
                      <a:alpha val="43137"/>
                    </a:srgbClr>
                  </a:outerShdw>
                </a:effectLst>
              </a:rPr>
              <a:t>Envision</a:t>
            </a:r>
          </a:p>
        </p:txBody>
      </p:sp>
      <p:sp>
        <p:nvSpPr>
          <p:cNvPr id="6" name="Rectangle 5">
            <a:extLst>
              <a:ext uri="{FF2B5EF4-FFF2-40B4-BE49-F238E27FC236}">
                <a16:creationId xmlns:a16="http://schemas.microsoft.com/office/drawing/2014/main" id="{9A0EC2F9-042E-524D-8314-D0E5328167F0}"/>
              </a:ext>
            </a:extLst>
          </p:cNvPr>
          <p:cNvSpPr/>
          <p:nvPr/>
        </p:nvSpPr>
        <p:spPr>
          <a:xfrm>
            <a:off x="4281494" y="2450104"/>
            <a:ext cx="4462256" cy="369332"/>
          </a:xfrm>
          <a:prstGeom prst="rect">
            <a:avLst/>
          </a:prstGeom>
        </p:spPr>
        <p:txBody>
          <a:bodyPr wrap="square">
            <a:spAutoFit/>
          </a:bodyPr>
          <a:lstStyle/>
          <a:p>
            <a:pPr algn="ctr"/>
            <a:r>
              <a:rPr lang="en-US" dirty="0"/>
              <a:t>US Green Building Council: </a:t>
            </a:r>
            <a:r>
              <a:rPr lang="en-US" b="1" i="1" dirty="0">
                <a:solidFill>
                  <a:srgbClr val="339933"/>
                </a:solidFill>
                <a:effectLst>
                  <a:outerShdw blurRad="38100" dist="38100" dir="2700000" algn="tl">
                    <a:srgbClr val="000000">
                      <a:alpha val="43137"/>
                    </a:srgbClr>
                  </a:outerShdw>
                </a:effectLst>
              </a:rPr>
              <a:t>LEED</a:t>
            </a:r>
          </a:p>
        </p:txBody>
      </p:sp>
      <p:pic>
        <p:nvPicPr>
          <p:cNvPr id="7" name="Picture 6">
            <a:extLst>
              <a:ext uri="{FF2B5EF4-FFF2-40B4-BE49-F238E27FC236}">
                <a16:creationId xmlns:a16="http://schemas.microsoft.com/office/drawing/2014/main" id="{CF4061B6-385C-8549-832C-4C39639232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5722" y="2818911"/>
            <a:ext cx="4763992" cy="3349877"/>
          </a:xfrm>
          <a:prstGeom prst="rect">
            <a:avLst/>
          </a:prstGeom>
        </p:spPr>
      </p:pic>
      <p:sp>
        <p:nvSpPr>
          <p:cNvPr id="8" name="TextBox 7">
            <a:extLst>
              <a:ext uri="{FF2B5EF4-FFF2-40B4-BE49-F238E27FC236}">
                <a16:creationId xmlns:a16="http://schemas.microsoft.com/office/drawing/2014/main" id="{B3CE0B22-8DAD-4C4A-B125-AA9D7D0EA459}"/>
              </a:ext>
            </a:extLst>
          </p:cNvPr>
          <p:cNvSpPr txBox="1"/>
          <p:nvPr/>
        </p:nvSpPr>
        <p:spPr>
          <a:xfrm>
            <a:off x="2180212" y="6050134"/>
            <a:ext cx="1503938" cy="200055"/>
          </a:xfrm>
          <a:prstGeom prst="rect">
            <a:avLst/>
          </a:prstGeom>
          <a:noFill/>
        </p:spPr>
        <p:txBody>
          <a:bodyPr wrap="none" rtlCol="0">
            <a:spAutoFit/>
          </a:bodyPr>
          <a:lstStyle/>
          <a:p>
            <a:r>
              <a:rPr lang="en-US" sz="700" i="1" dirty="0"/>
              <a:t>Source: </a:t>
            </a:r>
            <a:r>
              <a:rPr lang="en-US" sz="700" i="1" dirty="0" err="1"/>
              <a:t>ustainableinfrastructure.org</a:t>
            </a:r>
            <a:endParaRPr lang="en-US" sz="700" i="1" dirty="0"/>
          </a:p>
        </p:txBody>
      </p:sp>
      <p:pic>
        <p:nvPicPr>
          <p:cNvPr id="11" name="Picture 10">
            <a:extLst>
              <a:ext uri="{FF2B5EF4-FFF2-40B4-BE49-F238E27FC236}">
                <a16:creationId xmlns:a16="http://schemas.microsoft.com/office/drawing/2014/main" id="{6A8BA5B3-EAF0-40A0-8C87-A09729B6F8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10" name="Slide Number Placeholder 9">
            <a:extLst>
              <a:ext uri="{FF2B5EF4-FFF2-40B4-BE49-F238E27FC236}">
                <a16:creationId xmlns:a16="http://schemas.microsoft.com/office/drawing/2014/main" id="{A63EC079-AE5A-424A-B775-81247CACFEE7}"/>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19</a:t>
            </a:fld>
            <a:endParaRPr lang="en-US" dirty="0">
              <a:solidFill>
                <a:schemeClr val="bg1"/>
              </a:solidFill>
            </a:endParaRPr>
          </a:p>
        </p:txBody>
      </p:sp>
    </p:spTree>
    <p:extLst>
      <p:ext uri="{BB962C8B-B14F-4D97-AF65-F5344CB8AC3E}">
        <p14:creationId xmlns:p14="http://schemas.microsoft.com/office/powerpoint/2010/main" val="216805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16x9_campus5.jpg">
            <a:extLst>
              <a:ext uri="{FF2B5EF4-FFF2-40B4-BE49-F238E27FC236}">
                <a16:creationId xmlns:a16="http://schemas.microsoft.com/office/drawing/2014/main" id="{80D9D6B8-F8DE-AF4F-9CA0-76EA8DB7A3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889686"/>
            <a:ext cx="9144000" cy="536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67329C0-6CFA-FE4B-8CC6-237069DB8A52}"/>
              </a:ext>
            </a:extLst>
          </p:cNvPr>
          <p:cNvSpPr>
            <a:spLocks noChangeArrowheads="1"/>
          </p:cNvSpPr>
          <p:nvPr/>
        </p:nvSpPr>
        <p:spPr bwMode="auto">
          <a:xfrm>
            <a:off x="0" y="6252518"/>
            <a:ext cx="9144000" cy="605481"/>
          </a:xfrm>
          <a:prstGeom prst="rect">
            <a:avLst/>
          </a:prstGeom>
          <a:solidFill>
            <a:srgbClr val="1A2C6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2400">
              <a:solidFill>
                <a:schemeClr val="accent2">
                  <a:lumMod val="40000"/>
                  <a:lumOff val="60000"/>
                </a:schemeClr>
              </a:solidFill>
            </a:endParaRPr>
          </a:p>
        </p:txBody>
      </p:sp>
      <p:sp>
        <p:nvSpPr>
          <p:cNvPr id="6" name="TextBox 7">
            <a:extLst>
              <a:ext uri="{FF2B5EF4-FFF2-40B4-BE49-F238E27FC236}">
                <a16:creationId xmlns:a16="http://schemas.microsoft.com/office/drawing/2014/main" id="{D6F6556E-476C-C749-A68B-90A55709B39F}"/>
              </a:ext>
            </a:extLst>
          </p:cNvPr>
          <p:cNvSpPr txBox="1">
            <a:spLocks noChangeArrowheads="1"/>
          </p:cNvSpPr>
          <p:nvPr/>
        </p:nvSpPr>
        <p:spPr bwMode="auto">
          <a:xfrm>
            <a:off x="0" y="63864"/>
            <a:ext cx="9144000" cy="222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i="1" dirty="0">
                <a:solidFill>
                  <a:srgbClr val="1A2C64"/>
                </a:solidFill>
              </a:rPr>
              <a:t>Shaping the Future of Construction</a:t>
            </a:r>
            <a:endParaRPr lang="en-US" altLang="en-US" sz="2400" b="1" i="1" dirty="0">
              <a:solidFill>
                <a:srgbClr val="1A2C64"/>
              </a:solidFill>
            </a:endParaRPr>
          </a:p>
          <a:p>
            <a:pPr algn="ctr"/>
            <a:endParaRPr lang="en-US" altLang="en-US" sz="2400" i="1" dirty="0">
              <a:solidFill>
                <a:srgbClr val="1A2C64"/>
              </a:solidFill>
            </a:endParaRPr>
          </a:p>
          <a:p>
            <a:pPr algn="ctr"/>
            <a:r>
              <a:rPr lang="en-US" altLang="en-US" sz="2400" i="1" dirty="0">
                <a:solidFill>
                  <a:srgbClr val="1A2C64"/>
                </a:solidFill>
              </a:rPr>
              <a:t>By  Professor Ibrahim Odeh</a:t>
            </a:r>
          </a:p>
          <a:p>
            <a:pPr algn="ctr"/>
            <a:r>
              <a:rPr lang="en-US" altLang="en-US" sz="2400" i="1" dirty="0">
                <a:solidFill>
                  <a:srgbClr val="1A2C64"/>
                </a:solidFill>
              </a:rPr>
              <a:t>odeh@Columbia.edu</a:t>
            </a:r>
          </a:p>
          <a:p>
            <a:pPr algn="ctr"/>
            <a:endParaRPr lang="en-US" altLang="en-US" sz="2400" i="1" dirty="0">
              <a:solidFill>
                <a:srgbClr val="1A2C64"/>
              </a:solidFill>
            </a:endParaRPr>
          </a:p>
        </p:txBody>
      </p:sp>
      <p:pic>
        <p:nvPicPr>
          <p:cNvPr id="8" name="Picture 8">
            <a:extLst>
              <a:ext uri="{FF2B5EF4-FFF2-40B4-BE49-F238E27FC236}">
                <a16:creationId xmlns:a16="http://schemas.microsoft.com/office/drawing/2014/main" id="{87C90CA5-6DE7-C04B-802B-798AF468D1E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4991" y="6403496"/>
            <a:ext cx="2436284" cy="29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BBB73EF-7D93-4A55-A634-8E253B1DAA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10" name="Slide Number Placeholder 9">
            <a:extLst>
              <a:ext uri="{FF2B5EF4-FFF2-40B4-BE49-F238E27FC236}">
                <a16:creationId xmlns:a16="http://schemas.microsoft.com/office/drawing/2014/main" id="{52E3A2C8-495D-4283-9D95-C74928761D84}"/>
              </a:ext>
            </a:extLst>
          </p:cNvPr>
          <p:cNvSpPr>
            <a:spLocks noGrp="1"/>
          </p:cNvSpPr>
          <p:nvPr>
            <p:ph type="sldNum" sz="quarter" idx="12"/>
          </p:nvPr>
        </p:nvSpPr>
        <p:spPr>
          <a:xfrm>
            <a:off x="-1738088" y="6397041"/>
            <a:ext cx="2057400" cy="365125"/>
          </a:xfrm>
        </p:spPr>
        <p:txBody>
          <a:bodyPr/>
          <a:lstStyle/>
          <a:p>
            <a:fld id="{453F103B-C3FA-9D44-B758-FEE5FDE90CBC}" type="slidenum">
              <a:rPr lang="en-US" sz="1800" smtClean="0">
                <a:solidFill>
                  <a:schemeClr val="bg1"/>
                </a:solidFill>
              </a:rPr>
              <a:t>2</a:t>
            </a:fld>
            <a:endParaRPr lang="en-US" sz="1800" dirty="0">
              <a:solidFill>
                <a:schemeClr val="bg1"/>
              </a:solidFill>
            </a:endParaRPr>
          </a:p>
        </p:txBody>
      </p:sp>
    </p:spTree>
    <p:extLst>
      <p:ext uri="{BB962C8B-B14F-4D97-AF65-F5344CB8AC3E}">
        <p14:creationId xmlns:p14="http://schemas.microsoft.com/office/powerpoint/2010/main" val="142707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0562-F243-694C-A403-80BA20B6A09F}"/>
              </a:ext>
            </a:extLst>
          </p:cNvPr>
          <p:cNvSpPr>
            <a:spLocks noGrp="1"/>
          </p:cNvSpPr>
          <p:nvPr>
            <p:ph type="title"/>
          </p:nvPr>
        </p:nvSpPr>
        <p:spPr/>
        <p:txBody>
          <a:bodyPr>
            <a:normAutofit fontScale="90000"/>
          </a:bodyPr>
          <a:lstStyle/>
          <a:p>
            <a:r>
              <a:rPr lang="en-US" altLang="en-US" dirty="0"/>
              <a:t>3. Society and Workforce</a:t>
            </a:r>
            <a:endParaRPr lang="en-US" dirty="0"/>
          </a:p>
        </p:txBody>
      </p:sp>
      <p:sp>
        <p:nvSpPr>
          <p:cNvPr id="3" name="Content Placeholder 2">
            <a:extLst>
              <a:ext uri="{FF2B5EF4-FFF2-40B4-BE49-F238E27FC236}">
                <a16:creationId xmlns:a16="http://schemas.microsoft.com/office/drawing/2014/main" id="{D920FE66-EC86-0B4F-8283-27A6B3EE16B4}"/>
              </a:ext>
            </a:extLst>
          </p:cNvPr>
          <p:cNvSpPr>
            <a:spLocks noGrp="1"/>
          </p:cNvSpPr>
          <p:nvPr>
            <p:ph idx="1"/>
          </p:nvPr>
        </p:nvSpPr>
        <p:spPr>
          <a:xfrm>
            <a:off x="141240" y="914400"/>
            <a:ext cx="3021881" cy="5262563"/>
          </a:xfrm>
        </p:spPr>
        <p:txBody>
          <a:bodyPr/>
          <a:lstStyle/>
          <a:p>
            <a:pPr>
              <a:lnSpc>
                <a:spcPct val="110000"/>
              </a:lnSpc>
            </a:pPr>
            <a:r>
              <a:rPr lang="en-US" dirty="0">
                <a:solidFill>
                  <a:srgbClr val="0000FF"/>
                </a:solidFill>
              </a:rPr>
              <a:t>Urbanization and Housing Crisis</a:t>
            </a:r>
          </a:p>
          <a:p>
            <a:pPr lvl="1">
              <a:lnSpc>
                <a:spcPct val="110000"/>
              </a:lnSpc>
            </a:pPr>
            <a:r>
              <a:rPr lang="en-US" dirty="0">
                <a:solidFill>
                  <a:srgbClr val="0000FF"/>
                </a:solidFill>
              </a:rPr>
              <a:t>200K</a:t>
            </a:r>
            <a:r>
              <a:rPr lang="en-US" dirty="0"/>
              <a:t> people are added daily to urban areas and need affordable and healthy housing </a:t>
            </a:r>
          </a:p>
          <a:p>
            <a:endParaRPr lang="en-US" dirty="0"/>
          </a:p>
        </p:txBody>
      </p:sp>
      <p:sp>
        <p:nvSpPr>
          <p:cNvPr id="6" name="Freeform 5">
            <a:extLst>
              <a:ext uri="{FF2B5EF4-FFF2-40B4-BE49-F238E27FC236}">
                <a16:creationId xmlns:a16="http://schemas.microsoft.com/office/drawing/2014/main" id="{93ABEE5D-D010-494D-A70B-CE3E0840CBE4}"/>
              </a:ext>
            </a:extLst>
          </p:cNvPr>
          <p:cNvSpPr/>
          <p:nvPr/>
        </p:nvSpPr>
        <p:spPr>
          <a:xfrm>
            <a:off x="4834991" y="2699159"/>
            <a:ext cx="2014708" cy="1473338"/>
          </a:xfrm>
          <a:custGeom>
            <a:avLst/>
            <a:gdLst>
              <a:gd name="connsiteX0" fmla="*/ 0 w 2014708"/>
              <a:gd name="connsiteY0" fmla="*/ 736669 h 1473338"/>
              <a:gd name="connsiteX1" fmla="*/ 1007354 w 2014708"/>
              <a:gd name="connsiteY1" fmla="*/ 0 h 1473338"/>
              <a:gd name="connsiteX2" fmla="*/ 2014708 w 2014708"/>
              <a:gd name="connsiteY2" fmla="*/ 736669 h 1473338"/>
              <a:gd name="connsiteX3" fmla="*/ 1007354 w 2014708"/>
              <a:gd name="connsiteY3" fmla="*/ 1473338 h 1473338"/>
              <a:gd name="connsiteX4" fmla="*/ 0 w 2014708"/>
              <a:gd name="connsiteY4" fmla="*/ 736669 h 147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708" h="1473338">
                <a:moveTo>
                  <a:pt x="0" y="736669"/>
                </a:moveTo>
                <a:cubicBezTo>
                  <a:pt x="0" y="329818"/>
                  <a:pt x="451008" y="0"/>
                  <a:pt x="1007354" y="0"/>
                </a:cubicBezTo>
                <a:cubicBezTo>
                  <a:pt x="1563700" y="0"/>
                  <a:pt x="2014708" y="329818"/>
                  <a:pt x="2014708" y="736669"/>
                </a:cubicBezTo>
                <a:cubicBezTo>
                  <a:pt x="2014708" y="1143520"/>
                  <a:pt x="1563700" y="1473338"/>
                  <a:pt x="1007354" y="1473338"/>
                </a:cubicBezTo>
                <a:cubicBezTo>
                  <a:pt x="451008" y="1473338"/>
                  <a:pt x="0" y="1143520"/>
                  <a:pt x="0" y="73666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747" tIns="228465" rIns="307747" bIns="228465" numCol="1" spcCol="1270" anchor="ctr" anchorCtr="0">
            <a:noAutofit/>
          </a:bodyPr>
          <a:lstStyle/>
          <a:p>
            <a:pPr marL="0" lvl="0" indent="0" algn="ctr" defTabSz="889000">
              <a:lnSpc>
                <a:spcPct val="90000"/>
              </a:lnSpc>
              <a:spcBef>
                <a:spcPct val="0"/>
              </a:spcBef>
              <a:spcAft>
                <a:spcPct val="35000"/>
              </a:spcAft>
              <a:buNone/>
            </a:pPr>
            <a:r>
              <a:rPr lang="en-US" sz="2000" b="1" kern="1200" dirty="0"/>
              <a:t>Urbanization</a:t>
            </a:r>
          </a:p>
        </p:txBody>
      </p:sp>
      <p:sp>
        <p:nvSpPr>
          <p:cNvPr id="7" name="Freeform 6">
            <a:extLst>
              <a:ext uri="{FF2B5EF4-FFF2-40B4-BE49-F238E27FC236}">
                <a16:creationId xmlns:a16="http://schemas.microsoft.com/office/drawing/2014/main" id="{03E43889-080D-2D4B-AA1B-70005ED41A0D}"/>
              </a:ext>
            </a:extLst>
          </p:cNvPr>
          <p:cNvSpPr/>
          <p:nvPr/>
        </p:nvSpPr>
        <p:spPr>
          <a:xfrm rot="16200000">
            <a:off x="5406973" y="2246585"/>
            <a:ext cx="870746" cy="34401"/>
          </a:xfrm>
          <a:custGeom>
            <a:avLst/>
            <a:gdLst>
              <a:gd name="connsiteX0" fmla="*/ 0 w 870746"/>
              <a:gd name="connsiteY0" fmla="*/ 17200 h 34401"/>
              <a:gd name="connsiteX1" fmla="*/ 870746 w 870746"/>
              <a:gd name="connsiteY1" fmla="*/ 17200 h 34401"/>
            </a:gdLst>
            <a:ahLst/>
            <a:cxnLst>
              <a:cxn ang="0">
                <a:pos x="connsiteX0" y="connsiteY0"/>
              </a:cxn>
              <a:cxn ang="0">
                <a:pos x="connsiteX1" y="connsiteY1"/>
              </a:cxn>
            </a:cxnLst>
            <a:rect l="l" t="t" r="r" b="b"/>
            <a:pathLst>
              <a:path w="870746" h="34401">
                <a:moveTo>
                  <a:pt x="0" y="17200"/>
                </a:moveTo>
                <a:lnTo>
                  <a:pt x="870746" y="1720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26304" tIns="-4569" rIns="426305" bIns="-456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7">
            <a:extLst>
              <a:ext uri="{FF2B5EF4-FFF2-40B4-BE49-F238E27FC236}">
                <a16:creationId xmlns:a16="http://schemas.microsoft.com/office/drawing/2014/main" id="{867342F5-1766-134F-A931-52D933020A77}"/>
              </a:ext>
            </a:extLst>
          </p:cNvPr>
          <p:cNvSpPr/>
          <p:nvPr/>
        </p:nvSpPr>
        <p:spPr>
          <a:xfrm>
            <a:off x="5269504" y="682729"/>
            <a:ext cx="1145684" cy="1145684"/>
          </a:xfrm>
          <a:custGeom>
            <a:avLst/>
            <a:gdLst>
              <a:gd name="connsiteX0" fmla="*/ 0 w 1145684"/>
              <a:gd name="connsiteY0" fmla="*/ 572842 h 1145684"/>
              <a:gd name="connsiteX1" fmla="*/ 572842 w 1145684"/>
              <a:gd name="connsiteY1" fmla="*/ 0 h 1145684"/>
              <a:gd name="connsiteX2" fmla="*/ 1145684 w 1145684"/>
              <a:gd name="connsiteY2" fmla="*/ 572842 h 1145684"/>
              <a:gd name="connsiteX3" fmla="*/ 572842 w 1145684"/>
              <a:gd name="connsiteY3" fmla="*/ 1145684 h 1145684"/>
              <a:gd name="connsiteX4" fmla="*/ 0 w 1145684"/>
              <a:gd name="connsiteY4" fmla="*/ 572842 h 114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84" h="1145684">
                <a:moveTo>
                  <a:pt x="0" y="572842"/>
                </a:moveTo>
                <a:cubicBezTo>
                  <a:pt x="0" y="256470"/>
                  <a:pt x="256470" y="0"/>
                  <a:pt x="572842" y="0"/>
                </a:cubicBezTo>
                <a:cubicBezTo>
                  <a:pt x="889214" y="0"/>
                  <a:pt x="1145684" y="256470"/>
                  <a:pt x="1145684" y="572842"/>
                </a:cubicBezTo>
                <a:cubicBezTo>
                  <a:pt x="1145684" y="889214"/>
                  <a:pt x="889214" y="1145684"/>
                  <a:pt x="572842" y="1145684"/>
                </a:cubicBezTo>
                <a:cubicBezTo>
                  <a:pt x="256470" y="1145684"/>
                  <a:pt x="0" y="889214"/>
                  <a:pt x="0" y="572842"/>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9212" tIns="179212" rIns="179212" bIns="179212" numCol="1" spcCol="1270" anchor="ctr" anchorCtr="0">
            <a:noAutofit/>
          </a:bodyPr>
          <a:lstStyle/>
          <a:p>
            <a:pPr marL="0" lvl="0" indent="0" algn="ctr" defTabSz="800100">
              <a:lnSpc>
                <a:spcPct val="90000"/>
              </a:lnSpc>
              <a:spcBef>
                <a:spcPct val="0"/>
              </a:spcBef>
              <a:spcAft>
                <a:spcPct val="35000"/>
              </a:spcAft>
              <a:buNone/>
            </a:pPr>
            <a:r>
              <a:rPr lang="en-US" sz="1800" kern="1200" dirty="0"/>
              <a:t>Housing</a:t>
            </a:r>
          </a:p>
        </p:txBody>
      </p:sp>
      <p:sp>
        <p:nvSpPr>
          <p:cNvPr id="9" name="Freeform 8">
            <a:extLst>
              <a:ext uri="{FF2B5EF4-FFF2-40B4-BE49-F238E27FC236}">
                <a16:creationId xmlns:a16="http://schemas.microsoft.com/office/drawing/2014/main" id="{0C2CE1E0-5C55-9C42-BE76-ABF931444054}"/>
              </a:ext>
            </a:extLst>
          </p:cNvPr>
          <p:cNvSpPr/>
          <p:nvPr/>
        </p:nvSpPr>
        <p:spPr>
          <a:xfrm rot="18430932">
            <a:off x="6169013" y="2448241"/>
            <a:ext cx="818842" cy="34401"/>
          </a:xfrm>
          <a:custGeom>
            <a:avLst/>
            <a:gdLst>
              <a:gd name="connsiteX0" fmla="*/ 0 w 818842"/>
              <a:gd name="connsiteY0" fmla="*/ 17200 h 34401"/>
              <a:gd name="connsiteX1" fmla="*/ 818842 w 818842"/>
              <a:gd name="connsiteY1" fmla="*/ 17200 h 34401"/>
            </a:gdLst>
            <a:ahLst/>
            <a:cxnLst>
              <a:cxn ang="0">
                <a:pos x="connsiteX0" y="connsiteY0"/>
              </a:cxn>
              <a:cxn ang="0">
                <a:pos x="connsiteX1" y="connsiteY1"/>
              </a:cxn>
            </a:cxnLst>
            <a:rect l="l" t="t" r="r" b="b"/>
            <a:pathLst>
              <a:path w="818842" h="34401">
                <a:moveTo>
                  <a:pt x="0" y="17200"/>
                </a:moveTo>
                <a:lnTo>
                  <a:pt x="818842" y="1720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01649" tIns="-3271" rIns="401650" bIns="-3271"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0" name="Freeform 9">
            <a:extLst>
              <a:ext uri="{FF2B5EF4-FFF2-40B4-BE49-F238E27FC236}">
                <a16:creationId xmlns:a16="http://schemas.microsoft.com/office/drawing/2014/main" id="{133C3A3C-E273-9D45-8C2D-8542AD9E9A26}"/>
              </a:ext>
            </a:extLst>
          </p:cNvPr>
          <p:cNvSpPr/>
          <p:nvPr/>
        </p:nvSpPr>
        <p:spPr>
          <a:xfrm>
            <a:off x="6518057" y="914398"/>
            <a:ext cx="1451467" cy="1347806"/>
          </a:xfrm>
          <a:custGeom>
            <a:avLst/>
            <a:gdLst>
              <a:gd name="connsiteX0" fmla="*/ 0 w 1451467"/>
              <a:gd name="connsiteY0" fmla="*/ 673903 h 1347806"/>
              <a:gd name="connsiteX1" fmla="*/ 725734 w 1451467"/>
              <a:gd name="connsiteY1" fmla="*/ 0 h 1347806"/>
              <a:gd name="connsiteX2" fmla="*/ 1451468 w 1451467"/>
              <a:gd name="connsiteY2" fmla="*/ 673903 h 1347806"/>
              <a:gd name="connsiteX3" fmla="*/ 725734 w 1451467"/>
              <a:gd name="connsiteY3" fmla="*/ 1347806 h 1347806"/>
              <a:gd name="connsiteX4" fmla="*/ 0 w 1451467"/>
              <a:gd name="connsiteY4" fmla="*/ 673903 h 1347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67" h="1347806">
                <a:moveTo>
                  <a:pt x="0" y="673903"/>
                </a:moveTo>
                <a:cubicBezTo>
                  <a:pt x="0" y="301717"/>
                  <a:pt x="324922" y="0"/>
                  <a:pt x="725734" y="0"/>
                </a:cubicBezTo>
                <a:cubicBezTo>
                  <a:pt x="1126546" y="0"/>
                  <a:pt x="1451468" y="301717"/>
                  <a:pt x="1451468" y="673903"/>
                </a:cubicBezTo>
                <a:cubicBezTo>
                  <a:pt x="1451468" y="1046089"/>
                  <a:pt x="1126546" y="1347806"/>
                  <a:pt x="725734" y="1347806"/>
                </a:cubicBezTo>
                <a:cubicBezTo>
                  <a:pt x="324922" y="1347806"/>
                  <a:pt x="0" y="1046089"/>
                  <a:pt x="0" y="67390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92" tIns="208812" rIns="223992" bIns="208812" numCol="1" spcCol="1270" anchor="ctr" anchorCtr="0">
            <a:noAutofit/>
          </a:bodyPr>
          <a:lstStyle/>
          <a:p>
            <a:pPr marL="0" lvl="0" indent="0" algn="ctr" defTabSz="800100">
              <a:lnSpc>
                <a:spcPct val="90000"/>
              </a:lnSpc>
              <a:spcBef>
                <a:spcPct val="0"/>
              </a:spcBef>
              <a:spcAft>
                <a:spcPct val="35000"/>
              </a:spcAft>
              <a:buNone/>
            </a:pPr>
            <a:r>
              <a:rPr lang="en-US" sz="1800" kern="1200" dirty="0"/>
              <a:t>Transport</a:t>
            </a:r>
          </a:p>
        </p:txBody>
      </p:sp>
      <p:sp>
        <p:nvSpPr>
          <p:cNvPr id="11" name="Freeform 10">
            <a:extLst>
              <a:ext uri="{FF2B5EF4-FFF2-40B4-BE49-F238E27FC236}">
                <a16:creationId xmlns:a16="http://schemas.microsoft.com/office/drawing/2014/main" id="{55FEE641-A804-064B-9E8A-9253AD440980}"/>
              </a:ext>
            </a:extLst>
          </p:cNvPr>
          <p:cNvSpPr/>
          <p:nvPr/>
        </p:nvSpPr>
        <p:spPr>
          <a:xfrm rot="20892504">
            <a:off x="6806494" y="3172722"/>
            <a:ext cx="427593" cy="34401"/>
          </a:xfrm>
          <a:custGeom>
            <a:avLst/>
            <a:gdLst>
              <a:gd name="connsiteX0" fmla="*/ 0 w 427593"/>
              <a:gd name="connsiteY0" fmla="*/ 17200 h 34401"/>
              <a:gd name="connsiteX1" fmla="*/ 427593 w 427593"/>
              <a:gd name="connsiteY1" fmla="*/ 17200 h 34401"/>
            </a:gdLst>
            <a:ahLst/>
            <a:cxnLst>
              <a:cxn ang="0">
                <a:pos x="connsiteX0" y="connsiteY0"/>
              </a:cxn>
              <a:cxn ang="0">
                <a:pos x="connsiteX1" y="connsiteY1"/>
              </a:cxn>
            </a:cxnLst>
            <a:rect l="l" t="t" r="r" b="b"/>
            <a:pathLst>
              <a:path w="427593" h="34401">
                <a:moveTo>
                  <a:pt x="0" y="17200"/>
                </a:moveTo>
                <a:lnTo>
                  <a:pt x="427593" y="1720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15805" tIns="6510" rIns="215808" bIns="6511"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2" name="Freeform 11">
            <a:extLst>
              <a:ext uri="{FF2B5EF4-FFF2-40B4-BE49-F238E27FC236}">
                <a16:creationId xmlns:a16="http://schemas.microsoft.com/office/drawing/2014/main" id="{61F5F24D-DFFF-AB4B-95F4-393F4DF9E24D}"/>
              </a:ext>
            </a:extLst>
          </p:cNvPr>
          <p:cNvSpPr/>
          <p:nvPr/>
        </p:nvSpPr>
        <p:spPr>
          <a:xfrm>
            <a:off x="7204454" y="2186443"/>
            <a:ext cx="1798300" cy="1554659"/>
          </a:xfrm>
          <a:custGeom>
            <a:avLst/>
            <a:gdLst>
              <a:gd name="connsiteX0" fmla="*/ 0 w 1798300"/>
              <a:gd name="connsiteY0" fmla="*/ 777330 h 1554659"/>
              <a:gd name="connsiteX1" fmla="*/ 899150 w 1798300"/>
              <a:gd name="connsiteY1" fmla="*/ 0 h 1554659"/>
              <a:gd name="connsiteX2" fmla="*/ 1798300 w 1798300"/>
              <a:gd name="connsiteY2" fmla="*/ 777330 h 1554659"/>
              <a:gd name="connsiteX3" fmla="*/ 899150 w 1798300"/>
              <a:gd name="connsiteY3" fmla="*/ 1554660 h 1554659"/>
              <a:gd name="connsiteX4" fmla="*/ 0 w 1798300"/>
              <a:gd name="connsiteY4" fmla="*/ 777330 h 1554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300" h="1554659">
                <a:moveTo>
                  <a:pt x="0" y="777330"/>
                </a:moveTo>
                <a:cubicBezTo>
                  <a:pt x="0" y="348022"/>
                  <a:pt x="402563" y="0"/>
                  <a:pt x="899150" y="0"/>
                </a:cubicBezTo>
                <a:cubicBezTo>
                  <a:pt x="1395737" y="0"/>
                  <a:pt x="1798300" y="348022"/>
                  <a:pt x="1798300" y="777330"/>
                </a:cubicBezTo>
                <a:cubicBezTo>
                  <a:pt x="1798300" y="1206638"/>
                  <a:pt x="1395737" y="1554660"/>
                  <a:pt x="899150" y="1554660"/>
                </a:cubicBezTo>
                <a:cubicBezTo>
                  <a:pt x="402563" y="1554660"/>
                  <a:pt x="0" y="1206638"/>
                  <a:pt x="0" y="77733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74785" tIns="239105" rIns="274785" bIns="239105" numCol="1" spcCol="1270" anchor="ctr" anchorCtr="0">
            <a:noAutofit/>
          </a:bodyPr>
          <a:lstStyle/>
          <a:p>
            <a:pPr marL="0" lvl="0" indent="0" algn="ctr" defTabSz="800100">
              <a:lnSpc>
                <a:spcPct val="90000"/>
              </a:lnSpc>
              <a:spcBef>
                <a:spcPct val="0"/>
              </a:spcBef>
              <a:spcAft>
                <a:spcPct val="35000"/>
              </a:spcAft>
              <a:buNone/>
            </a:pPr>
            <a:r>
              <a:rPr lang="en-US" sz="1800" kern="1200" dirty="0"/>
              <a:t>Employment</a:t>
            </a:r>
          </a:p>
        </p:txBody>
      </p:sp>
      <p:sp>
        <p:nvSpPr>
          <p:cNvPr id="13" name="Freeform 12">
            <a:extLst>
              <a:ext uri="{FF2B5EF4-FFF2-40B4-BE49-F238E27FC236}">
                <a16:creationId xmlns:a16="http://schemas.microsoft.com/office/drawing/2014/main" id="{725811E6-ED4A-1948-A8EB-0D70356B06DF}"/>
              </a:ext>
            </a:extLst>
          </p:cNvPr>
          <p:cNvSpPr/>
          <p:nvPr/>
        </p:nvSpPr>
        <p:spPr>
          <a:xfrm rot="1674179">
            <a:off x="6620420" y="4002975"/>
            <a:ext cx="650854" cy="34401"/>
          </a:xfrm>
          <a:custGeom>
            <a:avLst/>
            <a:gdLst>
              <a:gd name="connsiteX0" fmla="*/ 0 w 650854"/>
              <a:gd name="connsiteY0" fmla="*/ 17200 h 34401"/>
              <a:gd name="connsiteX1" fmla="*/ 650854 w 650854"/>
              <a:gd name="connsiteY1" fmla="*/ 17200 h 34401"/>
            </a:gdLst>
            <a:ahLst/>
            <a:cxnLst>
              <a:cxn ang="0">
                <a:pos x="connsiteX0" y="connsiteY0"/>
              </a:cxn>
              <a:cxn ang="0">
                <a:pos x="connsiteX1" y="connsiteY1"/>
              </a:cxn>
            </a:cxnLst>
            <a:rect l="l" t="t" r="r" b="b"/>
            <a:pathLst>
              <a:path w="650854" h="34401">
                <a:moveTo>
                  <a:pt x="0" y="17200"/>
                </a:moveTo>
                <a:lnTo>
                  <a:pt x="650854" y="1720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21856" tIns="929" rIns="321856" bIns="92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4" name="Freeform 13">
            <a:extLst>
              <a:ext uri="{FF2B5EF4-FFF2-40B4-BE49-F238E27FC236}">
                <a16:creationId xmlns:a16="http://schemas.microsoft.com/office/drawing/2014/main" id="{92B47E58-7838-C744-B528-F0DBCC680C83}"/>
              </a:ext>
            </a:extLst>
          </p:cNvPr>
          <p:cNvSpPr/>
          <p:nvPr/>
        </p:nvSpPr>
        <p:spPr>
          <a:xfrm>
            <a:off x="7077665" y="3816403"/>
            <a:ext cx="1925093" cy="1566563"/>
          </a:xfrm>
          <a:custGeom>
            <a:avLst/>
            <a:gdLst>
              <a:gd name="connsiteX0" fmla="*/ 0 w 1925093"/>
              <a:gd name="connsiteY0" fmla="*/ 783282 h 1566563"/>
              <a:gd name="connsiteX1" fmla="*/ 962547 w 1925093"/>
              <a:gd name="connsiteY1" fmla="*/ 0 h 1566563"/>
              <a:gd name="connsiteX2" fmla="*/ 1925094 w 1925093"/>
              <a:gd name="connsiteY2" fmla="*/ 783282 h 1566563"/>
              <a:gd name="connsiteX3" fmla="*/ 962547 w 1925093"/>
              <a:gd name="connsiteY3" fmla="*/ 1566564 h 1566563"/>
              <a:gd name="connsiteX4" fmla="*/ 0 w 1925093"/>
              <a:gd name="connsiteY4" fmla="*/ 783282 h 15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93" h="1566563">
                <a:moveTo>
                  <a:pt x="0" y="783282"/>
                </a:moveTo>
                <a:cubicBezTo>
                  <a:pt x="0" y="350687"/>
                  <a:pt x="430947" y="0"/>
                  <a:pt x="962547" y="0"/>
                </a:cubicBezTo>
                <a:cubicBezTo>
                  <a:pt x="1494147" y="0"/>
                  <a:pt x="1925094" y="350687"/>
                  <a:pt x="1925094" y="783282"/>
                </a:cubicBezTo>
                <a:cubicBezTo>
                  <a:pt x="1925094" y="1215877"/>
                  <a:pt x="1494147" y="1566564"/>
                  <a:pt x="962547" y="1566564"/>
                </a:cubicBezTo>
                <a:cubicBezTo>
                  <a:pt x="430947" y="1566564"/>
                  <a:pt x="0" y="1215877"/>
                  <a:pt x="0" y="783282"/>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93353" tIns="240848" rIns="293353" bIns="240848" numCol="1" spcCol="1270" anchor="ctr" anchorCtr="0">
            <a:noAutofit/>
          </a:bodyPr>
          <a:lstStyle/>
          <a:p>
            <a:pPr marL="0" lvl="0" indent="0" algn="ctr" defTabSz="800100">
              <a:lnSpc>
                <a:spcPct val="90000"/>
              </a:lnSpc>
              <a:spcBef>
                <a:spcPct val="0"/>
              </a:spcBef>
              <a:spcAft>
                <a:spcPct val="35000"/>
              </a:spcAft>
              <a:buNone/>
            </a:pPr>
            <a:r>
              <a:rPr lang="en-US" sz="1800" kern="1200" dirty="0"/>
              <a:t>Environment </a:t>
            </a:r>
          </a:p>
        </p:txBody>
      </p:sp>
      <p:sp>
        <p:nvSpPr>
          <p:cNvPr id="15" name="Freeform 14">
            <a:extLst>
              <a:ext uri="{FF2B5EF4-FFF2-40B4-BE49-F238E27FC236}">
                <a16:creationId xmlns:a16="http://schemas.microsoft.com/office/drawing/2014/main" id="{77806803-4869-2940-952D-21C9825F5694}"/>
              </a:ext>
            </a:extLst>
          </p:cNvPr>
          <p:cNvSpPr/>
          <p:nvPr/>
        </p:nvSpPr>
        <p:spPr>
          <a:xfrm rot="3939276">
            <a:off x="5911390" y="4501499"/>
            <a:ext cx="841849" cy="34401"/>
          </a:xfrm>
          <a:custGeom>
            <a:avLst/>
            <a:gdLst>
              <a:gd name="connsiteX0" fmla="*/ 0 w 841849"/>
              <a:gd name="connsiteY0" fmla="*/ 17200 h 34401"/>
              <a:gd name="connsiteX1" fmla="*/ 841849 w 841849"/>
              <a:gd name="connsiteY1" fmla="*/ 17200 h 34401"/>
            </a:gdLst>
            <a:ahLst/>
            <a:cxnLst>
              <a:cxn ang="0">
                <a:pos x="connsiteX0" y="connsiteY0"/>
              </a:cxn>
              <a:cxn ang="0">
                <a:pos x="connsiteX1" y="connsiteY1"/>
              </a:cxn>
            </a:cxnLst>
            <a:rect l="l" t="t" r="r" b="b"/>
            <a:pathLst>
              <a:path w="841849" h="34401">
                <a:moveTo>
                  <a:pt x="0" y="17200"/>
                </a:moveTo>
                <a:lnTo>
                  <a:pt x="841849" y="1720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12578" tIns="-3846" rIns="412578" bIns="-384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Freeform 15">
            <a:extLst>
              <a:ext uri="{FF2B5EF4-FFF2-40B4-BE49-F238E27FC236}">
                <a16:creationId xmlns:a16="http://schemas.microsoft.com/office/drawing/2014/main" id="{E64D1241-2D61-4641-8A84-3325FAC8BC45}"/>
              </a:ext>
            </a:extLst>
          </p:cNvPr>
          <p:cNvSpPr/>
          <p:nvPr/>
        </p:nvSpPr>
        <p:spPr>
          <a:xfrm>
            <a:off x="6169139" y="4851256"/>
            <a:ext cx="1145684" cy="1145684"/>
          </a:xfrm>
          <a:custGeom>
            <a:avLst/>
            <a:gdLst>
              <a:gd name="connsiteX0" fmla="*/ 0 w 1145684"/>
              <a:gd name="connsiteY0" fmla="*/ 572842 h 1145684"/>
              <a:gd name="connsiteX1" fmla="*/ 572842 w 1145684"/>
              <a:gd name="connsiteY1" fmla="*/ 0 h 1145684"/>
              <a:gd name="connsiteX2" fmla="*/ 1145684 w 1145684"/>
              <a:gd name="connsiteY2" fmla="*/ 572842 h 1145684"/>
              <a:gd name="connsiteX3" fmla="*/ 572842 w 1145684"/>
              <a:gd name="connsiteY3" fmla="*/ 1145684 h 1145684"/>
              <a:gd name="connsiteX4" fmla="*/ 0 w 1145684"/>
              <a:gd name="connsiteY4" fmla="*/ 572842 h 114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84" h="1145684">
                <a:moveTo>
                  <a:pt x="0" y="572842"/>
                </a:moveTo>
                <a:cubicBezTo>
                  <a:pt x="0" y="256470"/>
                  <a:pt x="256470" y="0"/>
                  <a:pt x="572842" y="0"/>
                </a:cubicBezTo>
                <a:cubicBezTo>
                  <a:pt x="889214" y="0"/>
                  <a:pt x="1145684" y="256470"/>
                  <a:pt x="1145684" y="572842"/>
                </a:cubicBezTo>
                <a:cubicBezTo>
                  <a:pt x="1145684" y="889214"/>
                  <a:pt x="889214" y="1145684"/>
                  <a:pt x="572842" y="1145684"/>
                </a:cubicBezTo>
                <a:cubicBezTo>
                  <a:pt x="256470" y="1145684"/>
                  <a:pt x="0" y="889214"/>
                  <a:pt x="0" y="572842"/>
                </a:cubicBez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9212" tIns="179212" rIns="179212" bIns="179212" numCol="1" spcCol="1270" anchor="ctr" anchorCtr="0">
            <a:noAutofit/>
          </a:bodyPr>
          <a:lstStyle/>
          <a:p>
            <a:pPr marL="0" lvl="0" indent="0" algn="ctr" defTabSz="800100">
              <a:lnSpc>
                <a:spcPct val="90000"/>
              </a:lnSpc>
              <a:spcBef>
                <a:spcPct val="0"/>
              </a:spcBef>
              <a:spcAft>
                <a:spcPct val="35000"/>
              </a:spcAft>
              <a:buNone/>
            </a:pPr>
            <a:r>
              <a:rPr lang="en-US" sz="1800" kern="1200" dirty="0"/>
              <a:t>Crime</a:t>
            </a:r>
          </a:p>
        </p:txBody>
      </p:sp>
      <p:sp>
        <p:nvSpPr>
          <p:cNvPr id="17" name="Freeform 16">
            <a:extLst>
              <a:ext uri="{FF2B5EF4-FFF2-40B4-BE49-F238E27FC236}">
                <a16:creationId xmlns:a16="http://schemas.microsoft.com/office/drawing/2014/main" id="{13997BF4-4CD7-C34B-9679-565802D02930}"/>
              </a:ext>
            </a:extLst>
          </p:cNvPr>
          <p:cNvSpPr/>
          <p:nvPr/>
        </p:nvSpPr>
        <p:spPr>
          <a:xfrm rot="17084752">
            <a:off x="5209102" y="4483389"/>
            <a:ext cx="705995" cy="34402"/>
          </a:xfrm>
          <a:custGeom>
            <a:avLst/>
            <a:gdLst>
              <a:gd name="connsiteX0" fmla="*/ 0 w 705994"/>
              <a:gd name="connsiteY0" fmla="*/ 17200 h 34401"/>
              <a:gd name="connsiteX1" fmla="*/ 705994 w 705994"/>
              <a:gd name="connsiteY1" fmla="*/ 17200 h 34401"/>
            </a:gdLst>
            <a:ahLst/>
            <a:cxnLst>
              <a:cxn ang="0">
                <a:pos x="connsiteX0" y="connsiteY0"/>
              </a:cxn>
              <a:cxn ang="0">
                <a:pos x="connsiteX1" y="connsiteY1"/>
              </a:cxn>
            </a:cxnLst>
            <a:rect l="l" t="t" r="r" b="b"/>
            <a:pathLst>
              <a:path w="705994" h="34401">
                <a:moveTo>
                  <a:pt x="705994" y="17201"/>
                </a:moveTo>
                <a:lnTo>
                  <a:pt x="0" y="1720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48047" tIns="-448" rIns="348048" bIns="-45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8" name="Freeform 17">
            <a:extLst>
              <a:ext uri="{FF2B5EF4-FFF2-40B4-BE49-F238E27FC236}">
                <a16:creationId xmlns:a16="http://schemas.microsoft.com/office/drawing/2014/main" id="{6DC05DA2-9AA5-A84E-913B-090DAF2270F0}"/>
              </a:ext>
            </a:extLst>
          </p:cNvPr>
          <p:cNvSpPr/>
          <p:nvPr/>
        </p:nvSpPr>
        <p:spPr>
          <a:xfrm>
            <a:off x="4597062" y="4822687"/>
            <a:ext cx="1412090" cy="1323826"/>
          </a:xfrm>
          <a:custGeom>
            <a:avLst/>
            <a:gdLst>
              <a:gd name="connsiteX0" fmla="*/ 0 w 1412090"/>
              <a:gd name="connsiteY0" fmla="*/ 661913 h 1323826"/>
              <a:gd name="connsiteX1" fmla="*/ 706045 w 1412090"/>
              <a:gd name="connsiteY1" fmla="*/ 0 h 1323826"/>
              <a:gd name="connsiteX2" fmla="*/ 1412090 w 1412090"/>
              <a:gd name="connsiteY2" fmla="*/ 661913 h 1323826"/>
              <a:gd name="connsiteX3" fmla="*/ 706045 w 1412090"/>
              <a:gd name="connsiteY3" fmla="*/ 1323826 h 1323826"/>
              <a:gd name="connsiteX4" fmla="*/ 0 w 1412090"/>
              <a:gd name="connsiteY4" fmla="*/ 661913 h 1323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090" h="1323826">
                <a:moveTo>
                  <a:pt x="0" y="661913"/>
                </a:moveTo>
                <a:cubicBezTo>
                  <a:pt x="0" y="296349"/>
                  <a:pt x="316107" y="0"/>
                  <a:pt x="706045" y="0"/>
                </a:cubicBezTo>
                <a:cubicBezTo>
                  <a:pt x="1095983" y="0"/>
                  <a:pt x="1412090" y="296349"/>
                  <a:pt x="1412090" y="661913"/>
                </a:cubicBezTo>
                <a:cubicBezTo>
                  <a:pt x="1412090" y="1027477"/>
                  <a:pt x="1095983" y="1323826"/>
                  <a:pt x="706045" y="1323826"/>
                </a:cubicBezTo>
                <a:cubicBezTo>
                  <a:pt x="316107" y="1323826"/>
                  <a:pt x="0" y="1027477"/>
                  <a:pt x="0" y="661913"/>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8226" tIns="205300" rIns="218226" bIns="205300" numCol="1" spcCol="1270" anchor="ctr" anchorCtr="0">
            <a:noAutofit/>
          </a:bodyPr>
          <a:lstStyle/>
          <a:p>
            <a:pPr marL="0" lvl="0" indent="0" algn="ctr" defTabSz="800100">
              <a:lnSpc>
                <a:spcPct val="90000"/>
              </a:lnSpc>
              <a:spcBef>
                <a:spcPct val="0"/>
              </a:spcBef>
              <a:spcAft>
                <a:spcPct val="35000"/>
              </a:spcAft>
              <a:buNone/>
            </a:pPr>
            <a:r>
              <a:rPr lang="en-US" sz="1800" kern="1200" dirty="0"/>
              <a:t>Education</a:t>
            </a:r>
          </a:p>
        </p:txBody>
      </p:sp>
      <p:sp>
        <p:nvSpPr>
          <p:cNvPr id="19" name="Freeform 18">
            <a:extLst>
              <a:ext uri="{FF2B5EF4-FFF2-40B4-BE49-F238E27FC236}">
                <a16:creationId xmlns:a16="http://schemas.microsoft.com/office/drawing/2014/main" id="{095CE421-E601-F34A-AD96-4E44CA5F633F}"/>
              </a:ext>
            </a:extLst>
          </p:cNvPr>
          <p:cNvSpPr/>
          <p:nvPr/>
        </p:nvSpPr>
        <p:spPr>
          <a:xfrm rot="19800000">
            <a:off x="4576898" y="4002329"/>
            <a:ext cx="508889" cy="34402"/>
          </a:xfrm>
          <a:custGeom>
            <a:avLst/>
            <a:gdLst>
              <a:gd name="connsiteX0" fmla="*/ 0 w 508889"/>
              <a:gd name="connsiteY0" fmla="*/ 17200 h 34401"/>
              <a:gd name="connsiteX1" fmla="*/ 508889 w 508889"/>
              <a:gd name="connsiteY1" fmla="*/ 17200 h 34401"/>
            </a:gdLst>
            <a:ahLst/>
            <a:cxnLst>
              <a:cxn ang="0">
                <a:pos x="connsiteX0" y="connsiteY0"/>
              </a:cxn>
              <a:cxn ang="0">
                <a:pos x="connsiteX1" y="connsiteY1"/>
              </a:cxn>
            </a:cxnLst>
            <a:rect l="l" t="t" r="r" b="b"/>
            <a:pathLst>
              <a:path w="508889" h="34401">
                <a:moveTo>
                  <a:pt x="508889" y="17201"/>
                </a:moveTo>
                <a:lnTo>
                  <a:pt x="0" y="1720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54422" tIns="4480" rIns="254422" bIns="447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0" name="Freeform 19">
            <a:extLst>
              <a:ext uri="{FF2B5EF4-FFF2-40B4-BE49-F238E27FC236}">
                <a16:creationId xmlns:a16="http://schemas.microsoft.com/office/drawing/2014/main" id="{5F35F313-84BA-0D42-8DAB-7CFB76BE78E8}"/>
              </a:ext>
            </a:extLst>
          </p:cNvPr>
          <p:cNvSpPr/>
          <p:nvPr/>
        </p:nvSpPr>
        <p:spPr>
          <a:xfrm>
            <a:off x="3163121" y="3845598"/>
            <a:ext cx="1582132" cy="1360717"/>
          </a:xfrm>
          <a:custGeom>
            <a:avLst/>
            <a:gdLst>
              <a:gd name="connsiteX0" fmla="*/ 0 w 1582132"/>
              <a:gd name="connsiteY0" fmla="*/ 680359 h 1360717"/>
              <a:gd name="connsiteX1" fmla="*/ 791066 w 1582132"/>
              <a:gd name="connsiteY1" fmla="*/ 0 h 1360717"/>
              <a:gd name="connsiteX2" fmla="*/ 1582132 w 1582132"/>
              <a:gd name="connsiteY2" fmla="*/ 680359 h 1360717"/>
              <a:gd name="connsiteX3" fmla="*/ 791066 w 1582132"/>
              <a:gd name="connsiteY3" fmla="*/ 1360718 h 1360717"/>
              <a:gd name="connsiteX4" fmla="*/ 0 w 1582132"/>
              <a:gd name="connsiteY4" fmla="*/ 680359 h 136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32" h="1360717">
                <a:moveTo>
                  <a:pt x="0" y="680359"/>
                </a:moveTo>
                <a:cubicBezTo>
                  <a:pt x="0" y="304607"/>
                  <a:pt x="354172" y="0"/>
                  <a:pt x="791066" y="0"/>
                </a:cubicBezTo>
                <a:cubicBezTo>
                  <a:pt x="1227960" y="0"/>
                  <a:pt x="1582132" y="304607"/>
                  <a:pt x="1582132" y="680359"/>
                </a:cubicBezTo>
                <a:cubicBezTo>
                  <a:pt x="1582132" y="1056111"/>
                  <a:pt x="1227960" y="1360718"/>
                  <a:pt x="791066" y="1360718"/>
                </a:cubicBezTo>
                <a:cubicBezTo>
                  <a:pt x="354172" y="1360718"/>
                  <a:pt x="0" y="1056111"/>
                  <a:pt x="0" y="68035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3128" tIns="210702" rIns="243128" bIns="210702" numCol="1" spcCol="1270" anchor="ctr" anchorCtr="0">
            <a:noAutofit/>
          </a:bodyPr>
          <a:lstStyle/>
          <a:p>
            <a:pPr marL="0" lvl="0" indent="0" algn="ctr" defTabSz="800100">
              <a:lnSpc>
                <a:spcPct val="90000"/>
              </a:lnSpc>
              <a:spcBef>
                <a:spcPct val="0"/>
              </a:spcBef>
              <a:spcAft>
                <a:spcPct val="35000"/>
              </a:spcAft>
              <a:buNone/>
            </a:pPr>
            <a:r>
              <a:rPr lang="en-US" sz="1800" kern="1200" dirty="0"/>
              <a:t>Sanitation</a:t>
            </a:r>
          </a:p>
        </p:txBody>
      </p:sp>
      <p:sp>
        <p:nvSpPr>
          <p:cNvPr id="21" name="Freeform 20">
            <a:extLst>
              <a:ext uri="{FF2B5EF4-FFF2-40B4-BE49-F238E27FC236}">
                <a16:creationId xmlns:a16="http://schemas.microsoft.com/office/drawing/2014/main" id="{A9A06D34-D52D-A247-9CFE-7263CD3DD31E}"/>
              </a:ext>
            </a:extLst>
          </p:cNvPr>
          <p:cNvSpPr/>
          <p:nvPr/>
        </p:nvSpPr>
        <p:spPr>
          <a:xfrm rot="600000">
            <a:off x="4254694" y="3192727"/>
            <a:ext cx="613020" cy="34401"/>
          </a:xfrm>
          <a:custGeom>
            <a:avLst/>
            <a:gdLst>
              <a:gd name="connsiteX0" fmla="*/ 0 w 613019"/>
              <a:gd name="connsiteY0" fmla="*/ 17200 h 34401"/>
              <a:gd name="connsiteX1" fmla="*/ 613019 w 613019"/>
              <a:gd name="connsiteY1" fmla="*/ 17200 h 34401"/>
            </a:gdLst>
            <a:ahLst/>
            <a:cxnLst>
              <a:cxn ang="0">
                <a:pos x="connsiteX0" y="connsiteY0"/>
              </a:cxn>
              <a:cxn ang="0">
                <a:pos x="connsiteX1" y="connsiteY1"/>
              </a:cxn>
            </a:cxnLst>
            <a:rect l="l" t="t" r="r" b="b"/>
            <a:pathLst>
              <a:path w="613019" h="34401">
                <a:moveTo>
                  <a:pt x="613019" y="17201"/>
                </a:moveTo>
                <a:lnTo>
                  <a:pt x="0" y="1720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3884" tIns="1876" rIns="303885" bIns="187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2" name="Freeform 21">
            <a:extLst>
              <a:ext uri="{FF2B5EF4-FFF2-40B4-BE49-F238E27FC236}">
                <a16:creationId xmlns:a16="http://schemas.microsoft.com/office/drawing/2014/main" id="{6E0400D7-EBED-CF43-A515-D0A9671F463B}"/>
              </a:ext>
            </a:extLst>
          </p:cNvPr>
          <p:cNvSpPr/>
          <p:nvPr/>
        </p:nvSpPr>
        <p:spPr>
          <a:xfrm>
            <a:off x="3122369" y="2484388"/>
            <a:ext cx="1145684" cy="1145684"/>
          </a:xfrm>
          <a:custGeom>
            <a:avLst/>
            <a:gdLst>
              <a:gd name="connsiteX0" fmla="*/ 0 w 1145684"/>
              <a:gd name="connsiteY0" fmla="*/ 572842 h 1145684"/>
              <a:gd name="connsiteX1" fmla="*/ 572842 w 1145684"/>
              <a:gd name="connsiteY1" fmla="*/ 0 h 1145684"/>
              <a:gd name="connsiteX2" fmla="*/ 1145684 w 1145684"/>
              <a:gd name="connsiteY2" fmla="*/ 572842 h 1145684"/>
              <a:gd name="connsiteX3" fmla="*/ 572842 w 1145684"/>
              <a:gd name="connsiteY3" fmla="*/ 1145684 h 1145684"/>
              <a:gd name="connsiteX4" fmla="*/ 0 w 1145684"/>
              <a:gd name="connsiteY4" fmla="*/ 572842 h 114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684" h="1145684">
                <a:moveTo>
                  <a:pt x="0" y="572842"/>
                </a:moveTo>
                <a:cubicBezTo>
                  <a:pt x="0" y="256470"/>
                  <a:pt x="256470" y="0"/>
                  <a:pt x="572842" y="0"/>
                </a:cubicBezTo>
                <a:cubicBezTo>
                  <a:pt x="889214" y="0"/>
                  <a:pt x="1145684" y="256470"/>
                  <a:pt x="1145684" y="572842"/>
                </a:cubicBezTo>
                <a:cubicBezTo>
                  <a:pt x="1145684" y="889214"/>
                  <a:pt x="889214" y="1145684"/>
                  <a:pt x="572842" y="1145684"/>
                </a:cubicBezTo>
                <a:cubicBezTo>
                  <a:pt x="256470" y="1145684"/>
                  <a:pt x="0" y="889214"/>
                  <a:pt x="0" y="572842"/>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9212" tIns="179212" rIns="179212" bIns="179212" numCol="1" spcCol="1270" anchor="ctr" anchorCtr="0">
            <a:noAutofit/>
          </a:bodyPr>
          <a:lstStyle/>
          <a:p>
            <a:pPr marL="0" lvl="0" indent="0" algn="ctr" defTabSz="800100">
              <a:lnSpc>
                <a:spcPct val="90000"/>
              </a:lnSpc>
              <a:spcBef>
                <a:spcPct val="0"/>
              </a:spcBef>
              <a:spcAft>
                <a:spcPct val="35000"/>
              </a:spcAft>
              <a:buNone/>
            </a:pPr>
            <a:r>
              <a:rPr lang="en-US" sz="1800" kern="1200" dirty="0"/>
              <a:t>Health</a:t>
            </a:r>
          </a:p>
        </p:txBody>
      </p:sp>
      <p:sp>
        <p:nvSpPr>
          <p:cNvPr id="23" name="Freeform 22">
            <a:extLst>
              <a:ext uri="{FF2B5EF4-FFF2-40B4-BE49-F238E27FC236}">
                <a16:creationId xmlns:a16="http://schemas.microsoft.com/office/drawing/2014/main" id="{3B2A3068-E0F3-9249-8758-7290691C8AE0}"/>
              </a:ext>
            </a:extLst>
          </p:cNvPr>
          <p:cNvSpPr/>
          <p:nvPr/>
        </p:nvSpPr>
        <p:spPr>
          <a:xfrm rot="3000000">
            <a:off x="4808396" y="2554281"/>
            <a:ext cx="617358" cy="34402"/>
          </a:xfrm>
          <a:custGeom>
            <a:avLst/>
            <a:gdLst>
              <a:gd name="connsiteX0" fmla="*/ 0 w 617358"/>
              <a:gd name="connsiteY0" fmla="*/ 17200 h 34401"/>
              <a:gd name="connsiteX1" fmla="*/ 617358 w 617358"/>
              <a:gd name="connsiteY1" fmla="*/ 17200 h 34401"/>
            </a:gdLst>
            <a:ahLst/>
            <a:cxnLst>
              <a:cxn ang="0">
                <a:pos x="connsiteX0" y="connsiteY0"/>
              </a:cxn>
              <a:cxn ang="0">
                <a:pos x="connsiteX1" y="connsiteY1"/>
              </a:cxn>
            </a:cxnLst>
            <a:rect l="l" t="t" r="r" b="b"/>
            <a:pathLst>
              <a:path w="617358" h="34401">
                <a:moveTo>
                  <a:pt x="617358" y="17201"/>
                </a:moveTo>
                <a:lnTo>
                  <a:pt x="0" y="1720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5945" tIns="1768" rIns="305945" bIns="176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4" name="Freeform 23">
            <a:extLst>
              <a:ext uri="{FF2B5EF4-FFF2-40B4-BE49-F238E27FC236}">
                <a16:creationId xmlns:a16="http://schemas.microsoft.com/office/drawing/2014/main" id="{C78E785A-531A-1349-B2FD-5B576FD5B02C}"/>
              </a:ext>
            </a:extLst>
          </p:cNvPr>
          <p:cNvSpPr/>
          <p:nvPr/>
        </p:nvSpPr>
        <p:spPr>
          <a:xfrm>
            <a:off x="3590777" y="1077303"/>
            <a:ext cx="1700252" cy="1376700"/>
          </a:xfrm>
          <a:custGeom>
            <a:avLst/>
            <a:gdLst>
              <a:gd name="connsiteX0" fmla="*/ 0 w 1700252"/>
              <a:gd name="connsiteY0" fmla="*/ 688350 h 1376700"/>
              <a:gd name="connsiteX1" fmla="*/ 850126 w 1700252"/>
              <a:gd name="connsiteY1" fmla="*/ 0 h 1376700"/>
              <a:gd name="connsiteX2" fmla="*/ 1700252 w 1700252"/>
              <a:gd name="connsiteY2" fmla="*/ 688350 h 1376700"/>
              <a:gd name="connsiteX3" fmla="*/ 850126 w 1700252"/>
              <a:gd name="connsiteY3" fmla="*/ 1376700 h 1376700"/>
              <a:gd name="connsiteX4" fmla="*/ 0 w 1700252"/>
              <a:gd name="connsiteY4" fmla="*/ 688350 h 137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252" h="1376700">
                <a:moveTo>
                  <a:pt x="0" y="688350"/>
                </a:moveTo>
                <a:cubicBezTo>
                  <a:pt x="0" y="308185"/>
                  <a:pt x="380614" y="0"/>
                  <a:pt x="850126" y="0"/>
                </a:cubicBezTo>
                <a:cubicBezTo>
                  <a:pt x="1319638" y="0"/>
                  <a:pt x="1700252" y="308185"/>
                  <a:pt x="1700252" y="688350"/>
                </a:cubicBezTo>
                <a:cubicBezTo>
                  <a:pt x="1700252" y="1068515"/>
                  <a:pt x="1319638" y="1376700"/>
                  <a:pt x="850126" y="1376700"/>
                </a:cubicBezTo>
                <a:cubicBezTo>
                  <a:pt x="380614" y="1376700"/>
                  <a:pt x="0" y="1068515"/>
                  <a:pt x="0" y="688350"/>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0426" tIns="213043" rIns="260426" bIns="213043" numCol="1" spcCol="1270" anchor="ctr" anchorCtr="0">
            <a:noAutofit/>
          </a:bodyPr>
          <a:lstStyle/>
          <a:p>
            <a:pPr marL="0" lvl="0" indent="0" algn="ctr" defTabSz="800100">
              <a:lnSpc>
                <a:spcPct val="90000"/>
              </a:lnSpc>
              <a:spcBef>
                <a:spcPct val="0"/>
              </a:spcBef>
              <a:spcAft>
                <a:spcPct val="35000"/>
              </a:spcAft>
              <a:buNone/>
            </a:pPr>
            <a:r>
              <a:rPr lang="en-US" sz="1800" kern="1200" dirty="0"/>
              <a:t>Congestion </a:t>
            </a:r>
          </a:p>
        </p:txBody>
      </p:sp>
      <p:pic>
        <p:nvPicPr>
          <p:cNvPr id="27" name="Picture 26">
            <a:extLst>
              <a:ext uri="{FF2B5EF4-FFF2-40B4-BE49-F238E27FC236}">
                <a16:creationId xmlns:a16="http://schemas.microsoft.com/office/drawing/2014/main" id="{95D64D75-301C-4C4A-840B-C35763408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26" name="Slide Number Placeholder 9">
            <a:extLst>
              <a:ext uri="{FF2B5EF4-FFF2-40B4-BE49-F238E27FC236}">
                <a16:creationId xmlns:a16="http://schemas.microsoft.com/office/drawing/2014/main" id="{2CC5B91E-D1B6-4A72-B668-A90A4D8555BC}"/>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20</a:t>
            </a:fld>
            <a:endParaRPr lang="en-US" dirty="0">
              <a:solidFill>
                <a:schemeClr val="bg1"/>
              </a:solidFill>
            </a:endParaRPr>
          </a:p>
        </p:txBody>
      </p:sp>
    </p:spTree>
    <p:extLst>
      <p:ext uri="{BB962C8B-B14F-4D97-AF65-F5344CB8AC3E}">
        <p14:creationId xmlns:p14="http://schemas.microsoft.com/office/powerpoint/2010/main" val="39814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5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25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500"/>
                            </p:stCondLst>
                            <p:childTnLst>
                              <p:par>
                                <p:cTn id="34" presetID="1"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p:stCondLst>
                              <p:cond delay="3000"/>
                            </p:stCondLst>
                            <p:childTnLst>
                              <p:par>
                                <p:cTn id="55" presetID="1"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par>
                          <p:cTn id="57" fill="hold">
                            <p:stCondLst>
                              <p:cond delay="3000"/>
                            </p:stCondLst>
                            <p:childTnLst>
                              <p:par>
                                <p:cTn id="58" presetID="22" presetClass="entr" presetSubtype="2"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right)">
                                      <p:cBhvr>
                                        <p:cTn id="60" dur="500"/>
                                        <p:tgtEl>
                                          <p:spTgt spid="19"/>
                                        </p:tgtEl>
                                      </p:cBhvr>
                                    </p:animEffect>
                                  </p:childTnLst>
                                </p:cTn>
                              </p:par>
                            </p:childTnLst>
                          </p:cTn>
                        </p:par>
                        <p:par>
                          <p:cTn id="61" fill="hold">
                            <p:stCondLst>
                              <p:cond delay="3500"/>
                            </p:stCondLst>
                            <p:childTnLst>
                              <p:par>
                                <p:cTn id="62" presetID="1"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par>
                          <p:cTn id="64" fill="hold">
                            <p:stCondLst>
                              <p:cond delay="3500"/>
                            </p:stCondLst>
                            <p:childTnLst>
                              <p:par>
                                <p:cTn id="65" presetID="22" presetClass="entr" presetSubtype="2"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500"/>
                                        <p:tgtEl>
                                          <p:spTgt spid="21"/>
                                        </p:tgtEl>
                                      </p:cBhvr>
                                    </p:animEffect>
                                  </p:childTnLst>
                                </p:cTn>
                              </p:par>
                            </p:childTnLst>
                          </p:cTn>
                        </p:par>
                        <p:par>
                          <p:cTn id="68" fill="hold">
                            <p:stCondLst>
                              <p:cond delay="4000"/>
                            </p:stCondLst>
                            <p:childTnLst>
                              <p:par>
                                <p:cTn id="69" presetID="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par>
                          <p:cTn id="71" fill="hold">
                            <p:stCondLst>
                              <p:cond delay="4000"/>
                            </p:stCondLst>
                            <p:childTnLst>
                              <p:par>
                                <p:cTn id="72" presetID="2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E482-80BF-404C-95CA-AFED62D334C1}"/>
              </a:ext>
            </a:extLst>
          </p:cNvPr>
          <p:cNvSpPr>
            <a:spLocks noGrp="1"/>
          </p:cNvSpPr>
          <p:nvPr>
            <p:ph type="title"/>
          </p:nvPr>
        </p:nvSpPr>
        <p:spPr/>
        <p:txBody>
          <a:bodyPr>
            <a:normAutofit fontScale="90000"/>
          </a:bodyPr>
          <a:lstStyle/>
          <a:p>
            <a:r>
              <a:rPr lang="en-US" altLang="en-US" dirty="0"/>
              <a:t>3. Society and Workforce</a:t>
            </a:r>
            <a:endParaRPr lang="en-US" dirty="0"/>
          </a:p>
        </p:txBody>
      </p:sp>
      <p:sp>
        <p:nvSpPr>
          <p:cNvPr id="3" name="Content Placeholder 2">
            <a:extLst>
              <a:ext uri="{FF2B5EF4-FFF2-40B4-BE49-F238E27FC236}">
                <a16:creationId xmlns:a16="http://schemas.microsoft.com/office/drawing/2014/main" id="{2166D301-8260-0A45-8B64-205EFC38BB56}"/>
              </a:ext>
            </a:extLst>
          </p:cNvPr>
          <p:cNvSpPr>
            <a:spLocks noGrp="1"/>
          </p:cNvSpPr>
          <p:nvPr>
            <p:ph idx="1"/>
          </p:nvPr>
        </p:nvSpPr>
        <p:spPr>
          <a:xfrm>
            <a:off x="141241" y="914400"/>
            <a:ext cx="3041464" cy="5262563"/>
          </a:xfrm>
        </p:spPr>
        <p:txBody>
          <a:bodyPr/>
          <a:lstStyle/>
          <a:p>
            <a:pPr>
              <a:lnSpc>
                <a:spcPct val="110000"/>
              </a:lnSpc>
            </a:pPr>
            <a:r>
              <a:rPr lang="en-US" dirty="0">
                <a:solidFill>
                  <a:srgbClr val="0000FF"/>
                </a:solidFill>
              </a:rPr>
              <a:t>Talent and Ageing Workforce</a:t>
            </a:r>
          </a:p>
          <a:p>
            <a:pPr lvl="1">
              <a:lnSpc>
                <a:spcPct val="110000"/>
              </a:lnSpc>
            </a:pPr>
            <a:r>
              <a:rPr lang="en-US" dirty="0">
                <a:solidFill>
                  <a:srgbClr val="0000FF"/>
                </a:solidFill>
              </a:rPr>
              <a:t>50% </a:t>
            </a:r>
            <a:r>
              <a:rPr lang="en-US" dirty="0"/>
              <a:t>of general contractors are concerned about finding experienced crafts workers for their workforce</a:t>
            </a:r>
          </a:p>
          <a:p>
            <a:endParaRPr lang="en-US" dirty="0"/>
          </a:p>
        </p:txBody>
      </p:sp>
      <p:pic>
        <p:nvPicPr>
          <p:cNvPr id="4" name="Picture 3">
            <a:extLst>
              <a:ext uri="{FF2B5EF4-FFF2-40B4-BE49-F238E27FC236}">
                <a16:creationId xmlns:a16="http://schemas.microsoft.com/office/drawing/2014/main" id="{1BF61E71-3357-D74E-831B-E05DAF80885C}"/>
              </a:ext>
            </a:extLst>
          </p:cNvPr>
          <p:cNvPicPr>
            <a:picLocks noChangeAspect="1"/>
          </p:cNvPicPr>
          <p:nvPr/>
        </p:nvPicPr>
        <p:blipFill>
          <a:blip r:embed="rId3"/>
          <a:stretch>
            <a:fillRect/>
          </a:stretch>
        </p:blipFill>
        <p:spPr>
          <a:xfrm>
            <a:off x="3101650" y="914400"/>
            <a:ext cx="6002594" cy="4898117"/>
          </a:xfrm>
          <a:prstGeom prst="rect">
            <a:avLst/>
          </a:prstGeom>
        </p:spPr>
      </p:pic>
      <p:sp>
        <p:nvSpPr>
          <p:cNvPr id="5" name="Rectangle 4">
            <a:extLst>
              <a:ext uri="{FF2B5EF4-FFF2-40B4-BE49-F238E27FC236}">
                <a16:creationId xmlns:a16="http://schemas.microsoft.com/office/drawing/2014/main" id="{B7588677-F200-BA44-A977-B44DC96FA592}"/>
              </a:ext>
            </a:extLst>
          </p:cNvPr>
          <p:cNvSpPr/>
          <p:nvPr/>
        </p:nvSpPr>
        <p:spPr>
          <a:xfrm>
            <a:off x="3633790" y="5812517"/>
            <a:ext cx="5019368" cy="461665"/>
          </a:xfrm>
          <a:prstGeom prst="rect">
            <a:avLst/>
          </a:prstGeom>
        </p:spPr>
        <p:txBody>
          <a:bodyPr wrap="square">
            <a:spAutoFit/>
          </a:bodyPr>
          <a:lstStyle/>
          <a:p>
            <a:pPr algn="ctr"/>
            <a:r>
              <a:rPr lang="en-US" sz="1200" dirty="0"/>
              <a:t>Source: US Bureau of Labor Statistics; World Economic Forum; </a:t>
            </a:r>
          </a:p>
          <a:p>
            <a:pPr algn="ctr"/>
            <a:r>
              <a:rPr lang="en-US" sz="1200" dirty="0"/>
              <a:t>The Boston Consulting Group </a:t>
            </a:r>
          </a:p>
        </p:txBody>
      </p:sp>
      <p:pic>
        <p:nvPicPr>
          <p:cNvPr id="8" name="Picture 7">
            <a:extLst>
              <a:ext uri="{FF2B5EF4-FFF2-40B4-BE49-F238E27FC236}">
                <a16:creationId xmlns:a16="http://schemas.microsoft.com/office/drawing/2014/main" id="{B5821F82-0D3D-4F30-8B73-8EBE32B442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7" name="Slide Number Placeholder 9">
            <a:extLst>
              <a:ext uri="{FF2B5EF4-FFF2-40B4-BE49-F238E27FC236}">
                <a16:creationId xmlns:a16="http://schemas.microsoft.com/office/drawing/2014/main" id="{D0D00A97-B971-43DA-A76D-42C06F2D5110}"/>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21</a:t>
            </a:fld>
            <a:endParaRPr lang="en-US" dirty="0">
              <a:solidFill>
                <a:schemeClr val="bg1"/>
              </a:solidFill>
            </a:endParaRPr>
          </a:p>
        </p:txBody>
      </p:sp>
    </p:spTree>
    <p:extLst>
      <p:ext uri="{BB962C8B-B14F-4D97-AF65-F5344CB8AC3E}">
        <p14:creationId xmlns:p14="http://schemas.microsoft.com/office/powerpoint/2010/main" val="280960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1F25-425A-8144-AB3B-7379BAB0FE6F}"/>
              </a:ext>
            </a:extLst>
          </p:cNvPr>
          <p:cNvSpPr>
            <a:spLocks noGrp="1"/>
          </p:cNvSpPr>
          <p:nvPr>
            <p:ph type="title"/>
          </p:nvPr>
        </p:nvSpPr>
        <p:spPr/>
        <p:txBody>
          <a:bodyPr>
            <a:normAutofit fontScale="90000"/>
          </a:bodyPr>
          <a:lstStyle/>
          <a:p>
            <a:r>
              <a:rPr lang="en-US" altLang="en-US" dirty="0"/>
              <a:t>4. Politics and Regulation</a:t>
            </a:r>
            <a:endParaRPr lang="en-US" dirty="0"/>
          </a:p>
        </p:txBody>
      </p:sp>
      <p:sp>
        <p:nvSpPr>
          <p:cNvPr id="3" name="Content Placeholder 2">
            <a:extLst>
              <a:ext uri="{FF2B5EF4-FFF2-40B4-BE49-F238E27FC236}">
                <a16:creationId xmlns:a16="http://schemas.microsoft.com/office/drawing/2014/main" id="{40045EC6-8F9F-A04F-9121-BD83F5D27AD5}"/>
              </a:ext>
            </a:extLst>
          </p:cNvPr>
          <p:cNvSpPr>
            <a:spLocks noGrp="1"/>
          </p:cNvSpPr>
          <p:nvPr>
            <p:ph idx="1"/>
          </p:nvPr>
        </p:nvSpPr>
        <p:spPr>
          <a:xfrm>
            <a:off x="340785" y="914400"/>
            <a:ext cx="8455974" cy="1126435"/>
          </a:xfrm>
        </p:spPr>
        <p:txBody>
          <a:bodyPr>
            <a:normAutofit fontScale="92500" lnSpcReduction="20000"/>
          </a:bodyPr>
          <a:lstStyle/>
          <a:p>
            <a:pPr>
              <a:lnSpc>
                <a:spcPct val="110000"/>
              </a:lnSpc>
            </a:pPr>
            <a:r>
              <a:rPr lang="en-US" dirty="0">
                <a:solidFill>
                  <a:srgbClr val="0000FF"/>
                </a:solidFill>
              </a:rPr>
              <a:t>Corruption</a:t>
            </a:r>
          </a:p>
          <a:p>
            <a:pPr lvl="1">
              <a:lnSpc>
                <a:spcPct val="110000"/>
              </a:lnSpc>
            </a:pPr>
            <a:r>
              <a:rPr lang="en-US" dirty="0"/>
              <a:t>49% of survey respondents believe corruption is common in a Western European construction market</a:t>
            </a:r>
          </a:p>
          <a:p>
            <a:endParaRPr lang="en-US" dirty="0"/>
          </a:p>
        </p:txBody>
      </p:sp>
      <p:pic>
        <p:nvPicPr>
          <p:cNvPr id="4" name="Picture 3">
            <a:extLst>
              <a:ext uri="{FF2B5EF4-FFF2-40B4-BE49-F238E27FC236}">
                <a16:creationId xmlns:a16="http://schemas.microsoft.com/office/drawing/2014/main" id="{30CC62B8-F40B-9F4E-952B-9F64FFCE2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206" y="2040835"/>
            <a:ext cx="6891131" cy="4136128"/>
          </a:xfrm>
          <a:prstGeom prst="rect">
            <a:avLst/>
          </a:prstGeom>
        </p:spPr>
      </p:pic>
      <p:pic>
        <p:nvPicPr>
          <p:cNvPr id="7" name="Picture 6">
            <a:extLst>
              <a:ext uri="{FF2B5EF4-FFF2-40B4-BE49-F238E27FC236}">
                <a16:creationId xmlns:a16="http://schemas.microsoft.com/office/drawing/2014/main" id="{FC9E808C-E928-4FC9-9C54-5E1B49628B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6" name="Slide Number Placeholder 9">
            <a:extLst>
              <a:ext uri="{FF2B5EF4-FFF2-40B4-BE49-F238E27FC236}">
                <a16:creationId xmlns:a16="http://schemas.microsoft.com/office/drawing/2014/main" id="{961A4837-8F92-4D77-8263-784B6BE0C695}"/>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22</a:t>
            </a:fld>
            <a:endParaRPr lang="en-US" dirty="0">
              <a:solidFill>
                <a:schemeClr val="bg1"/>
              </a:solidFill>
            </a:endParaRPr>
          </a:p>
        </p:txBody>
      </p:sp>
    </p:spTree>
    <p:extLst>
      <p:ext uri="{BB962C8B-B14F-4D97-AF65-F5344CB8AC3E}">
        <p14:creationId xmlns:p14="http://schemas.microsoft.com/office/powerpoint/2010/main" val="67377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5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250"/>
                                        <p:tgtEl>
                                          <p:spTgt spid="3">
                                            <p:txEl>
                                              <p:pRg st="1" end="1"/>
                                            </p:txEl>
                                          </p:spTgt>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FB80-A01A-EB4F-863E-33CD7C6A7891}"/>
              </a:ext>
            </a:extLst>
          </p:cNvPr>
          <p:cNvSpPr>
            <a:spLocks noGrp="1"/>
          </p:cNvSpPr>
          <p:nvPr>
            <p:ph type="title"/>
          </p:nvPr>
        </p:nvSpPr>
        <p:spPr/>
        <p:txBody>
          <a:bodyPr>
            <a:normAutofit fontScale="90000"/>
          </a:bodyPr>
          <a:lstStyle/>
          <a:p>
            <a:r>
              <a:rPr lang="en-US" altLang="en-US" dirty="0"/>
              <a:t>4. Politics and Regulation</a:t>
            </a:r>
            <a:endParaRPr lang="en-US" dirty="0"/>
          </a:p>
        </p:txBody>
      </p:sp>
      <p:sp>
        <p:nvSpPr>
          <p:cNvPr id="3" name="Content Placeholder 2">
            <a:extLst>
              <a:ext uri="{FF2B5EF4-FFF2-40B4-BE49-F238E27FC236}">
                <a16:creationId xmlns:a16="http://schemas.microsoft.com/office/drawing/2014/main" id="{B2668259-BD9E-144E-8D69-ACAC7252D574}"/>
              </a:ext>
            </a:extLst>
          </p:cNvPr>
          <p:cNvSpPr>
            <a:spLocks noGrp="1"/>
          </p:cNvSpPr>
          <p:nvPr>
            <p:ph idx="1"/>
          </p:nvPr>
        </p:nvSpPr>
        <p:spPr>
          <a:xfrm>
            <a:off x="340785" y="914400"/>
            <a:ext cx="8455974" cy="1152939"/>
          </a:xfrm>
        </p:spPr>
        <p:txBody>
          <a:bodyPr>
            <a:normAutofit fontScale="92500" lnSpcReduction="20000"/>
          </a:bodyPr>
          <a:lstStyle/>
          <a:p>
            <a:pPr>
              <a:lnSpc>
                <a:spcPct val="110000"/>
              </a:lnSpc>
            </a:pPr>
            <a:r>
              <a:rPr lang="en-US" dirty="0">
                <a:solidFill>
                  <a:srgbClr val="0000FF"/>
                </a:solidFill>
              </a:rPr>
              <a:t>Geopolitical Uncertainty</a:t>
            </a:r>
          </a:p>
          <a:p>
            <a:pPr lvl="1">
              <a:lnSpc>
                <a:spcPct val="110000"/>
              </a:lnSpc>
            </a:pPr>
            <a:r>
              <a:rPr lang="en-US" dirty="0"/>
              <a:t>18 Turkish construction workers were kidnapped by militants in Baghdad in September 2015</a:t>
            </a:r>
          </a:p>
          <a:p>
            <a:endParaRPr lang="en-US" dirty="0"/>
          </a:p>
        </p:txBody>
      </p:sp>
      <p:pic>
        <p:nvPicPr>
          <p:cNvPr id="4" name="Picture 3">
            <a:extLst>
              <a:ext uri="{FF2B5EF4-FFF2-40B4-BE49-F238E27FC236}">
                <a16:creationId xmlns:a16="http://schemas.microsoft.com/office/drawing/2014/main" id="{7F54CDB0-476E-994F-BF65-1A64B22FBA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8541" y="2067339"/>
            <a:ext cx="6539710" cy="4109624"/>
          </a:xfrm>
          <a:prstGeom prst="rect">
            <a:avLst/>
          </a:prstGeom>
        </p:spPr>
      </p:pic>
      <p:pic>
        <p:nvPicPr>
          <p:cNvPr id="7" name="Picture 6">
            <a:extLst>
              <a:ext uri="{FF2B5EF4-FFF2-40B4-BE49-F238E27FC236}">
                <a16:creationId xmlns:a16="http://schemas.microsoft.com/office/drawing/2014/main" id="{C44D5DDA-4326-474B-A654-74C88E25C2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6" name="Slide Number Placeholder 9">
            <a:extLst>
              <a:ext uri="{FF2B5EF4-FFF2-40B4-BE49-F238E27FC236}">
                <a16:creationId xmlns:a16="http://schemas.microsoft.com/office/drawing/2014/main" id="{8E5690A1-4057-493E-9F86-4B21AEEA5DA9}"/>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23</a:t>
            </a:fld>
            <a:endParaRPr lang="en-US" dirty="0">
              <a:solidFill>
                <a:schemeClr val="bg1"/>
              </a:solidFill>
            </a:endParaRPr>
          </a:p>
        </p:txBody>
      </p:sp>
    </p:spTree>
    <p:extLst>
      <p:ext uri="{BB962C8B-B14F-4D97-AF65-F5344CB8AC3E}">
        <p14:creationId xmlns:p14="http://schemas.microsoft.com/office/powerpoint/2010/main" val="20094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68B7-52F7-CF42-B7BE-46BCC99612CC}"/>
              </a:ext>
            </a:extLst>
          </p:cNvPr>
          <p:cNvSpPr>
            <a:spLocks noGrp="1"/>
          </p:cNvSpPr>
          <p:nvPr>
            <p:ph type="title"/>
          </p:nvPr>
        </p:nvSpPr>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D8D2CC5C-BC4D-7348-B520-97AB5C4762C5}"/>
              </a:ext>
            </a:extLst>
          </p:cNvPr>
          <p:cNvSpPr>
            <a:spLocks noGrp="1"/>
          </p:cNvSpPr>
          <p:nvPr>
            <p:ph idx="1"/>
          </p:nvPr>
        </p:nvSpPr>
        <p:spPr/>
        <p:txBody>
          <a:bodyPr/>
          <a:lstStyle/>
          <a:p>
            <a:pPr>
              <a:lnSpc>
                <a:spcPct val="200000"/>
              </a:lnSpc>
            </a:pPr>
            <a:r>
              <a:rPr lang="en-US" dirty="0">
                <a:solidFill>
                  <a:schemeClr val="bg1">
                    <a:lumMod val="50000"/>
                  </a:schemeClr>
                </a:solidFill>
              </a:rPr>
              <a:t>Construction Industry Environment </a:t>
            </a:r>
          </a:p>
          <a:p>
            <a:pPr>
              <a:lnSpc>
                <a:spcPct val="200000"/>
              </a:lnSpc>
            </a:pPr>
            <a:r>
              <a:rPr lang="en-US" dirty="0">
                <a:solidFill>
                  <a:schemeClr val="bg1">
                    <a:lumMod val="50000"/>
                  </a:schemeClr>
                </a:solidFill>
              </a:rPr>
              <a:t>Trends Shaping the Industry</a:t>
            </a:r>
          </a:p>
          <a:p>
            <a:pPr>
              <a:lnSpc>
                <a:spcPct val="200000"/>
              </a:lnSpc>
            </a:pPr>
            <a:r>
              <a:rPr lang="en-US" b="1" dirty="0">
                <a:solidFill>
                  <a:srgbClr val="0432FF"/>
                </a:solidFill>
              </a:rPr>
              <a:t>Industry Transformation Framework</a:t>
            </a:r>
          </a:p>
          <a:p>
            <a:pPr>
              <a:lnSpc>
                <a:spcPct val="200000"/>
              </a:lnSpc>
            </a:pPr>
            <a:r>
              <a:rPr lang="en-US" dirty="0"/>
              <a:t>Examples</a:t>
            </a:r>
          </a:p>
        </p:txBody>
      </p:sp>
      <p:pic>
        <p:nvPicPr>
          <p:cNvPr id="6" name="Picture 5">
            <a:extLst>
              <a:ext uri="{FF2B5EF4-FFF2-40B4-BE49-F238E27FC236}">
                <a16:creationId xmlns:a16="http://schemas.microsoft.com/office/drawing/2014/main" id="{FCE37E55-AFDC-44F1-9FD2-02B788C6CE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4A743AC9-57F6-4D20-9606-31B9D323C29B}"/>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24</a:t>
            </a:fld>
            <a:endParaRPr lang="en-US" dirty="0">
              <a:solidFill>
                <a:schemeClr val="bg1"/>
              </a:solidFill>
            </a:endParaRPr>
          </a:p>
        </p:txBody>
      </p:sp>
    </p:spTree>
    <p:extLst>
      <p:ext uri="{BB962C8B-B14F-4D97-AF65-F5344CB8AC3E}">
        <p14:creationId xmlns:p14="http://schemas.microsoft.com/office/powerpoint/2010/main" val="608233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EF">
            <a:extLst>
              <a:ext uri="{FF2B5EF4-FFF2-40B4-BE49-F238E27FC236}">
                <a16:creationId xmlns:a16="http://schemas.microsoft.com/office/drawing/2014/main" id="{D3121694-1F18-4E4F-B238-0F02C91130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7614" y="2275516"/>
            <a:ext cx="2644087" cy="16492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Acciona">
            <a:extLst>
              <a:ext uri="{FF2B5EF4-FFF2-40B4-BE49-F238E27FC236}">
                <a16:creationId xmlns:a16="http://schemas.microsoft.com/office/drawing/2014/main" id="{A62B7010-6EB8-DA48-9885-676903F1DB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8118" y="3078648"/>
            <a:ext cx="1588726"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Aecon">
            <a:extLst>
              <a:ext uri="{FF2B5EF4-FFF2-40B4-BE49-F238E27FC236}">
                <a16:creationId xmlns:a16="http://schemas.microsoft.com/office/drawing/2014/main" id="{4BDA2B1F-8CD8-0144-9D68-4DF2971AE5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842" y="4496022"/>
            <a:ext cx="18745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AkzoNobel">
            <a:extLst>
              <a:ext uri="{FF2B5EF4-FFF2-40B4-BE49-F238E27FC236}">
                <a16:creationId xmlns:a16="http://schemas.microsoft.com/office/drawing/2014/main" id="{214D2BE2-C5E0-C448-BE86-7539F1AB38E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7878" y="5118206"/>
            <a:ext cx="1127342"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BCG">
            <a:extLst>
              <a:ext uri="{FF2B5EF4-FFF2-40B4-BE49-F238E27FC236}">
                <a16:creationId xmlns:a16="http://schemas.microsoft.com/office/drawing/2014/main" id="{B31D456C-AB99-3F4A-B605-17058BC1A4B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716308" y="1623853"/>
            <a:ext cx="1523999" cy="533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Amec Foster Wheeler">
            <a:extLst>
              <a:ext uri="{FF2B5EF4-FFF2-40B4-BE49-F238E27FC236}">
                <a16:creationId xmlns:a16="http://schemas.microsoft.com/office/drawing/2014/main" id="{982CBE94-D7C8-284A-9D13-F38F71C3959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19431" y="1329656"/>
            <a:ext cx="1033501" cy="10616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Image result for ArcelorMittal">
            <a:extLst>
              <a:ext uri="{FF2B5EF4-FFF2-40B4-BE49-F238E27FC236}">
                <a16:creationId xmlns:a16="http://schemas.microsoft.com/office/drawing/2014/main" id="{14000C4E-B28C-E04D-838D-8622874C65A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45043" y="909149"/>
            <a:ext cx="219895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Image result for Arup">
            <a:extLst>
              <a:ext uri="{FF2B5EF4-FFF2-40B4-BE49-F238E27FC236}">
                <a16:creationId xmlns:a16="http://schemas.microsoft.com/office/drawing/2014/main" id="{0B277D43-B3A0-A14D-A610-85E41968731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21392" y="1949355"/>
            <a:ext cx="148045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Image result for BASF">
            <a:extLst>
              <a:ext uri="{FF2B5EF4-FFF2-40B4-BE49-F238E27FC236}">
                <a16:creationId xmlns:a16="http://schemas.microsoft.com/office/drawing/2014/main" id="{1CD5545B-3AB9-C045-9481-2E44EF07860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321392" y="4305720"/>
            <a:ext cx="169164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Image result for CCC">
            <a:extLst>
              <a:ext uri="{FF2B5EF4-FFF2-40B4-BE49-F238E27FC236}">
                <a16:creationId xmlns:a16="http://schemas.microsoft.com/office/drawing/2014/main" id="{A4BEA198-7C3E-834F-9DC3-8AB87245FC9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749601" y="5296809"/>
            <a:ext cx="1052042"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Image result for Danfoss">
            <a:extLst>
              <a:ext uri="{FF2B5EF4-FFF2-40B4-BE49-F238E27FC236}">
                <a16:creationId xmlns:a16="http://schemas.microsoft.com/office/drawing/2014/main" id="{D9487598-E914-7149-B0BD-64291BBF659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414678" y="650276"/>
            <a:ext cx="1053786" cy="5532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Image result for Essar Group">
            <a:extLst>
              <a:ext uri="{FF2B5EF4-FFF2-40B4-BE49-F238E27FC236}">
                <a16:creationId xmlns:a16="http://schemas.microsoft.com/office/drawing/2014/main" id="{2CE0C4D4-7104-304D-9962-4BCCFA6AB410}"/>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86325" y="618818"/>
            <a:ext cx="1389194" cy="497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8" descr="Image result for Fluor">
            <a:extLst>
              <a:ext uri="{FF2B5EF4-FFF2-40B4-BE49-F238E27FC236}">
                <a16:creationId xmlns:a16="http://schemas.microsoft.com/office/drawing/2014/main" id="{372534E6-A724-0C4E-9CE8-E16C93DC1AE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8085" y="746834"/>
            <a:ext cx="188258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4" descr="Image result for Lixil">
            <a:extLst>
              <a:ext uri="{FF2B5EF4-FFF2-40B4-BE49-F238E27FC236}">
                <a16:creationId xmlns:a16="http://schemas.microsoft.com/office/drawing/2014/main" id="{769D5BE5-26AA-7C48-9562-ACC552EFB379}"/>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750613" y="5232506"/>
            <a:ext cx="136842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6" descr="Perot Investments">
            <a:extLst>
              <a:ext uri="{FF2B5EF4-FFF2-40B4-BE49-F238E27FC236}">
                <a16:creationId xmlns:a16="http://schemas.microsoft.com/office/drawing/2014/main" id="{C7C27E40-91D2-5D44-9B03-8C928B54DE4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380922" y="5768477"/>
            <a:ext cx="1551151" cy="3917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Image result for SAP">
            <a:extLst>
              <a:ext uri="{FF2B5EF4-FFF2-40B4-BE49-F238E27FC236}">
                <a16:creationId xmlns:a16="http://schemas.microsoft.com/office/drawing/2014/main" id="{0C83F70E-1AAA-684A-AD9D-72DC2F5A336A}"/>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686092" y="2970885"/>
            <a:ext cx="1200545" cy="6122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0" descr="Image result for Siemens">
            <a:extLst>
              <a:ext uri="{FF2B5EF4-FFF2-40B4-BE49-F238E27FC236}">
                <a16:creationId xmlns:a16="http://schemas.microsoft.com/office/drawing/2014/main" id="{57A6DE3F-6AC3-B54B-B2DC-FDBE1ED95D8E}"/>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199442" y="1921395"/>
            <a:ext cx="174171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2" descr="Image result for Skanska">
            <a:extLst>
              <a:ext uri="{FF2B5EF4-FFF2-40B4-BE49-F238E27FC236}">
                <a16:creationId xmlns:a16="http://schemas.microsoft.com/office/drawing/2014/main" id="{7C8C9E56-E287-6D4B-A946-72535BA6F566}"/>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t="27510" b="27036"/>
          <a:stretch/>
        </p:blipFill>
        <p:spPr bwMode="auto">
          <a:xfrm>
            <a:off x="2173662" y="4642294"/>
            <a:ext cx="29432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4" descr="Image result for SNC-Lavalin">
            <a:extLst>
              <a:ext uri="{FF2B5EF4-FFF2-40B4-BE49-F238E27FC236}">
                <a16:creationId xmlns:a16="http://schemas.microsoft.com/office/drawing/2014/main" id="{65FAABA5-931B-E445-B408-8ACB4314039A}"/>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4051172" y="5346806"/>
            <a:ext cx="1744483"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6" descr="Image result">
            <a:extLst>
              <a:ext uri="{FF2B5EF4-FFF2-40B4-BE49-F238E27FC236}">
                <a16:creationId xmlns:a16="http://schemas.microsoft.com/office/drawing/2014/main" id="{3CE9C199-3130-4C44-A076-EA142E5822CB}"/>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5771908" y="3337020"/>
            <a:ext cx="1396031"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8" descr="Related image">
            <a:extLst>
              <a:ext uri="{FF2B5EF4-FFF2-40B4-BE49-F238E27FC236}">
                <a16:creationId xmlns:a16="http://schemas.microsoft.com/office/drawing/2014/main" id="{77CB9173-B096-0940-A7D5-D59DA3D0F9F9}"/>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5219" y="4648200"/>
            <a:ext cx="1625599"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6" descr="Image result for columbia university logo">
            <a:extLst>
              <a:ext uri="{FF2B5EF4-FFF2-40B4-BE49-F238E27FC236}">
                <a16:creationId xmlns:a16="http://schemas.microsoft.com/office/drawing/2014/main" id="{499EB97C-33E6-1840-8CC9-86003EBB2CBD}"/>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68444" y="2515782"/>
            <a:ext cx="3081622"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8" descr="Image result for Sichuan University logo">
            <a:extLst>
              <a:ext uri="{FF2B5EF4-FFF2-40B4-BE49-F238E27FC236}">
                <a16:creationId xmlns:a16="http://schemas.microsoft.com/office/drawing/2014/main" id="{060368DC-1110-F346-A75D-E2DFF81D70D1}"/>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2018186" y="3397355"/>
            <a:ext cx="842628" cy="8373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0" descr="Image result for U.S. Army Corps of Engineers">
            <a:extLst>
              <a:ext uri="{FF2B5EF4-FFF2-40B4-BE49-F238E27FC236}">
                <a16:creationId xmlns:a16="http://schemas.microsoft.com/office/drawing/2014/main" id="{4A9A126A-31E0-2C41-B231-B1CA00193FF2}"/>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5101581" y="4021306"/>
            <a:ext cx="1064599" cy="7965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2" descr="Image result for European Network of Construction Companies for Research and Development (ENCORD)">
            <a:extLst>
              <a:ext uri="{FF2B5EF4-FFF2-40B4-BE49-F238E27FC236}">
                <a16:creationId xmlns:a16="http://schemas.microsoft.com/office/drawing/2014/main" id="{EC09C56C-DCDB-704B-BEA6-892B47F98411}"/>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368231" y="3764448"/>
            <a:ext cx="1582552" cy="6528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4" descr="Image result for WWF International">
            <a:extLst>
              <a:ext uri="{FF2B5EF4-FFF2-40B4-BE49-F238E27FC236}">
                <a16:creationId xmlns:a16="http://schemas.microsoft.com/office/drawing/2014/main" id="{FF36DE93-B0C3-9F48-B1D1-CC8822D83F4F}"/>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8066802" y="5290719"/>
            <a:ext cx="616796"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6" descr="Image result for Karlsruhe Institute of Technology">
            <a:extLst>
              <a:ext uri="{FF2B5EF4-FFF2-40B4-BE49-F238E27FC236}">
                <a16:creationId xmlns:a16="http://schemas.microsoft.com/office/drawing/2014/main" id="{3FFB9B0D-DD98-0841-9EBA-38047D6232BD}"/>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750753" y="3819861"/>
            <a:ext cx="1466559" cy="67616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8" descr="Image result for University of St Gallen, Switzerland logo">
            <a:extLst>
              <a:ext uri="{FF2B5EF4-FFF2-40B4-BE49-F238E27FC236}">
                <a16:creationId xmlns:a16="http://schemas.microsoft.com/office/drawing/2014/main" id="{E8A84745-97ED-494A-8201-69DE394DC948}"/>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127959" y="1252628"/>
            <a:ext cx="2505926" cy="5222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0" descr="Image result for university of cambridge logo">
            <a:extLst>
              <a:ext uri="{FF2B5EF4-FFF2-40B4-BE49-F238E27FC236}">
                <a16:creationId xmlns:a16="http://schemas.microsoft.com/office/drawing/2014/main" id="{8949559A-9876-DF45-94FE-92F99DAF0E5F}"/>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987224" y="1109377"/>
            <a:ext cx="2011344" cy="5082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2" descr="https://www.bwint.org/bwi_website/static/src/assets/logo-header.png">
            <a:extLst>
              <a:ext uri="{FF2B5EF4-FFF2-40B4-BE49-F238E27FC236}">
                <a16:creationId xmlns:a16="http://schemas.microsoft.com/office/drawing/2014/main" id="{2F83B606-A4FD-B643-BEBB-6FC6B5417DF4}"/>
              </a:ext>
            </a:extLst>
          </p:cNvPr>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7167939" y="625093"/>
            <a:ext cx="676469" cy="6764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4" descr="Image result for university college london logo">
            <a:extLst>
              <a:ext uri="{FF2B5EF4-FFF2-40B4-BE49-F238E27FC236}">
                <a16:creationId xmlns:a16="http://schemas.microsoft.com/office/drawing/2014/main" id="{9929A83C-3046-F243-A724-5B7EEA9526D3}"/>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6396500" y="3835907"/>
            <a:ext cx="831645" cy="99769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6" descr="Image result for Zofnass Program for Infrastructure Sustainability logo">
            <a:extLst>
              <a:ext uri="{FF2B5EF4-FFF2-40B4-BE49-F238E27FC236}">
                <a16:creationId xmlns:a16="http://schemas.microsoft.com/office/drawing/2014/main" id="{FAC35164-E27F-204C-A4BD-DDA13AD57852}"/>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7505780" y="3741390"/>
            <a:ext cx="156117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8" descr="Image result for Plan A Architecture + Design">
            <a:extLst>
              <a:ext uri="{FF2B5EF4-FFF2-40B4-BE49-F238E27FC236}">
                <a16:creationId xmlns:a16="http://schemas.microsoft.com/office/drawing/2014/main" id="{762A1E2B-6136-3D44-A726-D9CFB443B7BF}"/>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a:stretch/>
        </p:blipFill>
        <p:spPr bwMode="auto">
          <a:xfrm>
            <a:off x="137878" y="5913563"/>
            <a:ext cx="911225" cy="2082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0" descr="Image result for Stollery Charitable Foundation">
            <a:extLst>
              <a:ext uri="{FF2B5EF4-FFF2-40B4-BE49-F238E27FC236}">
                <a16:creationId xmlns:a16="http://schemas.microsoft.com/office/drawing/2014/main" id="{DD0C3635-1865-3C40-A1BF-33A3877A46D5}"/>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20000" b="26000"/>
          <a:stretch/>
        </p:blipFill>
        <p:spPr bwMode="auto">
          <a:xfrm>
            <a:off x="6066798" y="2699957"/>
            <a:ext cx="1221806" cy="4398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2" descr="Image result">
            <a:extLst>
              <a:ext uri="{FF2B5EF4-FFF2-40B4-BE49-F238E27FC236}">
                <a16:creationId xmlns:a16="http://schemas.microsoft.com/office/drawing/2014/main" id="{5D689C3D-9869-3542-B2A9-DE94E443320D}"/>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a:stretch/>
        </p:blipFill>
        <p:spPr bwMode="auto">
          <a:xfrm>
            <a:off x="5350859" y="1800154"/>
            <a:ext cx="1647709" cy="3932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4" descr="Image result for International Federation of Consulting Engineers (FIDIC),">
            <a:extLst>
              <a:ext uri="{FF2B5EF4-FFF2-40B4-BE49-F238E27FC236}">
                <a16:creationId xmlns:a16="http://schemas.microsoft.com/office/drawing/2014/main" id="{D27B4140-D99E-D645-9AAC-8A580BC641B4}"/>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6518315" y="2048842"/>
            <a:ext cx="567412" cy="5757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6" descr="Image result for International Labour Organization (ILO">
            <a:extLst>
              <a:ext uri="{FF2B5EF4-FFF2-40B4-BE49-F238E27FC236}">
                <a16:creationId xmlns:a16="http://schemas.microsoft.com/office/drawing/2014/main" id="{10A82A94-6748-E749-99F5-62DF526B3D5E}"/>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5771908" y="5374675"/>
            <a:ext cx="905793" cy="76992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8" descr="Image result for United Nations Conference on Trade and Development (UNCTAD),">
            <a:extLst>
              <a:ext uri="{FF2B5EF4-FFF2-40B4-BE49-F238E27FC236}">
                <a16:creationId xmlns:a16="http://schemas.microsoft.com/office/drawing/2014/main" id="{89390E3E-E3E8-7644-BA5F-23679AC5619F}"/>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a:off x="3207768" y="5250196"/>
            <a:ext cx="755881" cy="90851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ABCF2CA1-6780-4987-9183-8BE0AB5C3829}"/>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43" name="Slide Number Placeholder 9">
            <a:extLst>
              <a:ext uri="{FF2B5EF4-FFF2-40B4-BE49-F238E27FC236}">
                <a16:creationId xmlns:a16="http://schemas.microsoft.com/office/drawing/2014/main" id="{05410CF3-5A59-4060-B9EC-6473898E3663}"/>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25</a:t>
            </a:fld>
            <a:endParaRPr lang="en-US" dirty="0">
              <a:solidFill>
                <a:schemeClr val="bg1"/>
              </a:solidFill>
            </a:endParaRPr>
          </a:p>
        </p:txBody>
      </p:sp>
    </p:spTree>
    <p:extLst>
      <p:ext uri="{BB962C8B-B14F-4D97-AF65-F5344CB8AC3E}">
        <p14:creationId xmlns:p14="http://schemas.microsoft.com/office/powerpoint/2010/main" val="19720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nodeType="afterEffect">
                                  <p:stCondLst>
                                    <p:cond delay="500"/>
                                  </p:stCondLst>
                                  <p:childTnLst>
                                    <p:set>
                                      <p:cBhvr>
                                        <p:cTn id="48" dur="1" fill="hold">
                                          <p:stCondLst>
                                            <p:cond delay="0"/>
                                          </p:stCondLst>
                                        </p:cTn>
                                        <p:tgtEl>
                                          <p:spTgt spid="10"/>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nodeType="afterEffect">
                                  <p:stCondLst>
                                    <p:cond delay="500"/>
                                  </p:stCondLst>
                                  <p:childTnLst>
                                    <p:set>
                                      <p:cBhvr>
                                        <p:cTn id="51" dur="1" fill="hold">
                                          <p:stCondLst>
                                            <p:cond delay="0"/>
                                          </p:stCondLst>
                                        </p:cTn>
                                        <p:tgtEl>
                                          <p:spTgt spid="23"/>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nodeType="afterEffect">
                                  <p:stCondLst>
                                    <p:cond delay="50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nodeType="afterEffect">
                                  <p:stCondLst>
                                    <p:cond delay="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8500"/>
                            </p:stCondLst>
                            <p:childTnLst>
                              <p:par>
                                <p:cTn id="59" presetID="1" presetClass="entr" presetSubtype="0" fill="hold" nodeType="afterEffect">
                                  <p:stCondLst>
                                    <p:cond delay="500"/>
                                  </p:stCondLst>
                                  <p:childTnLst>
                                    <p:set>
                                      <p:cBhvr>
                                        <p:cTn id="60" dur="1" fill="hold">
                                          <p:stCondLst>
                                            <p:cond delay="0"/>
                                          </p:stCondLst>
                                        </p:cTn>
                                        <p:tgtEl>
                                          <p:spTgt spid="41"/>
                                        </p:tgtEl>
                                        <p:attrNameLst>
                                          <p:attrName>style.visibility</p:attrName>
                                        </p:attrNameLst>
                                      </p:cBhvr>
                                      <p:to>
                                        <p:strVal val="visible"/>
                                      </p:to>
                                    </p:set>
                                  </p:childTnLst>
                                </p:cTn>
                              </p:par>
                            </p:childTnLst>
                          </p:cTn>
                        </p:par>
                        <p:par>
                          <p:cTn id="61" fill="hold">
                            <p:stCondLst>
                              <p:cond delay="9000"/>
                            </p:stCondLst>
                            <p:childTnLst>
                              <p:par>
                                <p:cTn id="62" presetID="1" presetClass="entr" presetSubtype="0" fill="hold" nodeType="afterEffect">
                                  <p:stCondLst>
                                    <p:cond delay="500"/>
                                  </p:stCondLst>
                                  <p:childTnLst>
                                    <p:set>
                                      <p:cBhvr>
                                        <p:cTn id="63" dur="1" fill="hold">
                                          <p:stCondLst>
                                            <p:cond delay="0"/>
                                          </p:stCondLst>
                                        </p:cTn>
                                        <p:tgtEl>
                                          <p:spTgt spid="6"/>
                                        </p:tgtEl>
                                        <p:attrNameLst>
                                          <p:attrName>style.visibility</p:attrName>
                                        </p:attrNameLst>
                                      </p:cBhvr>
                                      <p:to>
                                        <p:strVal val="visible"/>
                                      </p:to>
                                    </p:set>
                                  </p:childTnLst>
                                </p:cTn>
                              </p:par>
                            </p:childTnLst>
                          </p:cTn>
                        </p:par>
                        <p:par>
                          <p:cTn id="64" fill="hold">
                            <p:stCondLst>
                              <p:cond delay="9500"/>
                            </p:stCondLst>
                            <p:childTnLst>
                              <p:par>
                                <p:cTn id="65" presetID="1" presetClass="entr" presetSubtype="0" fill="hold" nodeType="afterEffect">
                                  <p:stCondLst>
                                    <p:cond delay="500"/>
                                  </p:stCondLst>
                                  <p:childTnLst>
                                    <p:set>
                                      <p:cBhvr>
                                        <p:cTn id="66" dur="1" fill="hold">
                                          <p:stCondLst>
                                            <p:cond delay="0"/>
                                          </p:stCondLst>
                                        </p:cTn>
                                        <p:tgtEl>
                                          <p:spTgt spid="29"/>
                                        </p:tgtEl>
                                        <p:attrNameLst>
                                          <p:attrName>style.visibility</p:attrName>
                                        </p:attrNameLst>
                                      </p:cBhvr>
                                      <p:to>
                                        <p:strVal val="visible"/>
                                      </p:to>
                                    </p:set>
                                  </p:childTnLst>
                                </p:cTn>
                              </p:par>
                            </p:childTnLst>
                          </p:cTn>
                        </p:par>
                        <p:par>
                          <p:cTn id="67" fill="hold">
                            <p:stCondLst>
                              <p:cond delay="10000"/>
                            </p:stCondLst>
                            <p:childTnLst>
                              <p:par>
                                <p:cTn id="68" presetID="1" presetClass="entr" presetSubtype="0" fill="hold" nodeType="afterEffect">
                                  <p:stCondLst>
                                    <p:cond delay="50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p:stCondLst>
                              <p:cond delay="10500"/>
                            </p:stCondLst>
                            <p:childTnLst>
                              <p:par>
                                <p:cTn id="71" presetID="1" presetClass="entr" presetSubtype="0" fill="hold" nodeType="afterEffect">
                                  <p:stCondLst>
                                    <p:cond delay="500"/>
                                  </p:stCondLst>
                                  <p:childTnLst>
                                    <p:set>
                                      <p:cBhvr>
                                        <p:cTn id="72" dur="1" fill="hold">
                                          <p:stCondLst>
                                            <p:cond delay="0"/>
                                          </p:stCondLst>
                                        </p:cTn>
                                        <p:tgtEl>
                                          <p:spTgt spid="7"/>
                                        </p:tgtEl>
                                        <p:attrNameLst>
                                          <p:attrName>style.visibility</p:attrName>
                                        </p:attrNameLst>
                                      </p:cBhvr>
                                      <p:to>
                                        <p:strVal val="visible"/>
                                      </p:to>
                                    </p:set>
                                  </p:childTnLst>
                                </p:cTn>
                              </p:par>
                            </p:childTnLst>
                          </p:cTn>
                        </p:par>
                        <p:par>
                          <p:cTn id="73" fill="hold">
                            <p:stCondLst>
                              <p:cond delay="11000"/>
                            </p:stCondLst>
                            <p:childTnLst>
                              <p:par>
                                <p:cTn id="74" presetID="1" presetClass="entr" presetSubtype="0" fill="hold" nodeType="afterEffect">
                                  <p:stCondLst>
                                    <p:cond delay="500"/>
                                  </p:stCondLst>
                                  <p:childTnLst>
                                    <p:set>
                                      <p:cBhvr>
                                        <p:cTn id="75" dur="1" fill="hold">
                                          <p:stCondLst>
                                            <p:cond delay="0"/>
                                          </p:stCondLst>
                                        </p:cTn>
                                        <p:tgtEl>
                                          <p:spTgt spid="18"/>
                                        </p:tgtEl>
                                        <p:attrNameLst>
                                          <p:attrName>style.visibility</p:attrName>
                                        </p:attrNameLst>
                                      </p:cBhvr>
                                      <p:to>
                                        <p:strVal val="visible"/>
                                      </p:to>
                                    </p:set>
                                  </p:childTnLst>
                                </p:cTn>
                              </p:par>
                            </p:childTnLst>
                          </p:cTn>
                        </p:par>
                        <p:par>
                          <p:cTn id="76" fill="hold">
                            <p:stCondLst>
                              <p:cond delay="11500"/>
                            </p:stCondLst>
                            <p:childTnLst>
                              <p:par>
                                <p:cTn id="77" presetID="1" presetClass="entr" presetSubtype="0" fill="hold" nodeType="afterEffect">
                                  <p:stCondLst>
                                    <p:cond delay="500"/>
                                  </p:stCondLst>
                                  <p:childTnLst>
                                    <p:set>
                                      <p:cBhvr>
                                        <p:cTn id="78" dur="1" fill="hold">
                                          <p:stCondLst>
                                            <p:cond delay="0"/>
                                          </p:stCondLst>
                                        </p:cTn>
                                        <p:tgtEl>
                                          <p:spTgt spid="31"/>
                                        </p:tgtEl>
                                        <p:attrNameLst>
                                          <p:attrName>style.visibility</p:attrName>
                                        </p:attrNameLst>
                                      </p:cBhvr>
                                      <p:to>
                                        <p:strVal val="visible"/>
                                      </p:to>
                                    </p:set>
                                  </p:childTnLst>
                                </p:cTn>
                              </p:par>
                            </p:childTnLst>
                          </p:cTn>
                        </p:par>
                        <p:par>
                          <p:cTn id="79" fill="hold">
                            <p:stCondLst>
                              <p:cond delay="12000"/>
                            </p:stCondLst>
                            <p:childTnLst>
                              <p:par>
                                <p:cTn id="80" presetID="1" presetClass="entr" presetSubtype="0" fill="hold" nodeType="afterEffect">
                                  <p:stCondLst>
                                    <p:cond delay="500"/>
                                  </p:stCondLst>
                                  <p:childTnLst>
                                    <p:set>
                                      <p:cBhvr>
                                        <p:cTn id="81" dur="1" fill="hold">
                                          <p:stCondLst>
                                            <p:cond delay="0"/>
                                          </p:stCondLst>
                                        </p:cTn>
                                        <p:tgtEl>
                                          <p:spTgt spid="33"/>
                                        </p:tgtEl>
                                        <p:attrNameLst>
                                          <p:attrName>style.visibility</p:attrName>
                                        </p:attrNameLst>
                                      </p:cBhvr>
                                      <p:to>
                                        <p:strVal val="visible"/>
                                      </p:to>
                                    </p:set>
                                  </p:childTnLst>
                                </p:cTn>
                              </p:par>
                            </p:childTnLst>
                          </p:cTn>
                        </p:par>
                        <p:par>
                          <p:cTn id="82" fill="hold">
                            <p:stCondLst>
                              <p:cond delay="12500"/>
                            </p:stCondLst>
                            <p:childTnLst>
                              <p:par>
                                <p:cTn id="83" presetID="1" presetClass="entr" presetSubtype="0" fill="hold" nodeType="afterEffect">
                                  <p:stCondLst>
                                    <p:cond delay="500"/>
                                  </p:stCondLst>
                                  <p:childTnLst>
                                    <p:set>
                                      <p:cBhvr>
                                        <p:cTn id="84" dur="1" fill="hold">
                                          <p:stCondLst>
                                            <p:cond delay="0"/>
                                          </p:stCondLst>
                                        </p:cTn>
                                        <p:tgtEl>
                                          <p:spTgt spid="14"/>
                                        </p:tgtEl>
                                        <p:attrNameLst>
                                          <p:attrName>style.visibility</p:attrName>
                                        </p:attrNameLst>
                                      </p:cBhvr>
                                      <p:to>
                                        <p:strVal val="visible"/>
                                      </p:to>
                                    </p:set>
                                  </p:childTnLst>
                                </p:cTn>
                              </p:par>
                            </p:childTnLst>
                          </p:cTn>
                        </p:par>
                        <p:par>
                          <p:cTn id="85" fill="hold">
                            <p:stCondLst>
                              <p:cond delay="13000"/>
                            </p:stCondLst>
                            <p:childTnLst>
                              <p:par>
                                <p:cTn id="86" presetID="1" presetClass="entr" presetSubtype="0" fill="hold" nodeType="afterEffect">
                                  <p:stCondLst>
                                    <p:cond delay="500"/>
                                  </p:stCondLst>
                                  <p:childTnLst>
                                    <p:set>
                                      <p:cBhvr>
                                        <p:cTn id="87" dur="1" fill="hold">
                                          <p:stCondLst>
                                            <p:cond delay="0"/>
                                          </p:stCondLst>
                                        </p:cTn>
                                        <p:tgtEl>
                                          <p:spTgt spid="9"/>
                                        </p:tgtEl>
                                        <p:attrNameLst>
                                          <p:attrName>style.visibility</p:attrName>
                                        </p:attrNameLst>
                                      </p:cBhvr>
                                      <p:to>
                                        <p:strVal val="visible"/>
                                      </p:to>
                                    </p:set>
                                  </p:childTnLst>
                                </p:cTn>
                              </p:par>
                            </p:childTnLst>
                          </p:cTn>
                        </p:par>
                        <p:par>
                          <p:cTn id="88" fill="hold">
                            <p:stCondLst>
                              <p:cond delay="13500"/>
                            </p:stCondLst>
                            <p:childTnLst>
                              <p:par>
                                <p:cTn id="89" presetID="1" presetClass="entr" presetSubtype="0" fill="hold" nodeType="afterEffect">
                                  <p:stCondLst>
                                    <p:cond delay="500"/>
                                  </p:stCondLst>
                                  <p:childTnLst>
                                    <p:set>
                                      <p:cBhvr>
                                        <p:cTn id="90" dur="1" fill="hold">
                                          <p:stCondLst>
                                            <p:cond delay="0"/>
                                          </p:stCondLst>
                                        </p:cTn>
                                        <p:tgtEl>
                                          <p:spTgt spid="34"/>
                                        </p:tgtEl>
                                        <p:attrNameLst>
                                          <p:attrName>style.visibility</p:attrName>
                                        </p:attrNameLst>
                                      </p:cBhvr>
                                      <p:to>
                                        <p:strVal val="visible"/>
                                      </p:to>
                                    </p:set>
                                  </p:childTnLst>
                                </p:cTn>
                              </p:par>
                            </p:childTnLst>
                          </p:cTn>
                        </p:par>
                        <p:par>
                          <p:cTn id="91" fill="hold">
                            <p:stCondLst>
                              <p:cond delay="14000"/>
                            </p:stCondLst>
                            <p:childTnLst>
                              <p:par>
                                <p:cTn id="92" presetID="1" presetClass="entr" presetSubtype="0" fill="hold" nodeType="afterEffect">
                                  <p:stCondLst>
                                    <p:cond delay="500"/>
                                  </p:stCondLst>
                                  <p:childTnLst>
                                    <p:set>
                                      <p:cBhvr>
                                        <p:cTn id="93" dur="1" fill="hold">
                                          <p:stCondLst>
                                            <p:cond delay="0"/>
                                          </p:stCondLst>
                                        </p:cTn>
                                        <p:tgtEl>
                                          <p:spTgt spid="30"/>
                                        </p:tgtEl>
                                        <p:attrNameLst>
                                          <p:attrName>style.visibility</p:attrName>
                                        </p:attrNameLst>
                                      </p:cBhvr>
                                      <p:to>
                                        <p:strVal val="visible"/>
                                      </p:to>
                                    </p:set>
                                  </p:childTnLst>
                                </p:cTn>
                              </p:par>
                            </p:childTnLst>
                          </p:cTn>
                        </p:par>
                        <p:par>
                          <p:cTn id="94" fill="hold">
                            <p:stCondLst>
                              <p:cond delay="14500"/>
                            </p:stCondLst>
                            <p:childTnLst>
                              <p:par>
                                <p:cTn id="95" presetID="1" presetClass="entr" presetSubtype="0" fill="hold" nodeType="afterEffect">
                                  <p:stCondLst>
                                    <p:cond delay="500"/>
                                  </p:stCondLst>
                                  <p:childTnLst>
                                    <p:set>
                                      <p:cBhvr>
                                        <p:cTn id="96" dur="1" fill="hold">
                                          <p:stCondLst>
                                            <p:cond delay="0"/>
                                          </p:stCondLst>
                                        </p:cTn>
                                        <p:tgtEl>
                                          <p:spTgt spid="17"/>
                                        </p:tgtEl>
                                        <p:attrNameLst>
                                          <p:attrName>style.visibility</p:attrName>
                                        </p:attrNameLst>
                                      </p:cBhvr>
                                      <p:to>
                                        <p:strVal val="visible"/>
                                      </p:to>
                                    </p:set>
                                  </p:childTnLst>
                                </p:cTn>
                              </p:par>
                            </p:childTnLst>
                          </p:cTn>
                        </p:par>
                        <p:par>
                          <p:cTn id="97" fill="hold">
                            <p:stCondLst>
                              <p:cond delay="15000"/>
                            </p:stCondLst>
                            <p:childTnLst>
                              <p:par>
                                <p:cTn id="98" presetID="1" presetClass="entr" presetSubtype="0" fill="hold" nodeType="afterEffect">
                                  <p:stCondLst>
                                    <p:cond delay="500"/>
                                  </p:stCondLst>
                                  <p:childTnLst>
                                    <p:set>
                                      <p:cBhvr>
                                        <p:cTn id="99" dur="1" fill="hold">
                                          <p:stCondLst>
                                            <p:cond delay="0"/>
                                          </p:stCondLst>
                                        </p:cTn>
                                        <p:tgtEl>
                                          <p:spTgt spid="15"/>
                                        </p:tgtEl>
                                        <p:attrNameLst>
                                          <p:attrName>style.visibility</p:attrName>
                                        </p:attrNameLst>
                                      </p:cBhvr>
                                      <p:to>
                                        <p:strVal val="visible"/>
                                      </p:to>
                                    </p:set>
                                  </p:childTnLst>
                                </p:cTn>
                              </p:par>
                            </p:childTnLst>
                          </p:cTn>
                        </p:par>
                        <p:par>
                          <p:cTn id="100" fill="hold">
                            <p:stCondLst>
                              <p:cond delay="15500"/>
                            </p:stCondLst>
                            <p:childTnLst>
                              <p:par>
                                <p:cTn id="101" presetID="1" presetClass="entr" presetSubtype="0" fill="hold" nodeType="afterEffect">
                                  <p:stCondLst>
                                    <p:cond delay="500"/>
                                  </p:stCondLst>
                                  <p:childTnLst>
                                    <p:set>
                                      <p:cBhvr>
                                        <p:cTn id="102" dur="1" fill="hold">
                                          <p:stCondLst>
                                            <p:cond delay="0"/>
                                          </p:stCondLst>
                                        </p:cTn>
                                        <p:tgtEl>
                                          <p:spTgt spid="37"/>
                                        </p:tgtEl>
                                        <p:attrNameLst>
                                          <p:attrName>style.visibility</p:attrName>
                                        </p:attrNameLst>
                                      </p:cBhvr>
                                      <p:to>
                                        <p:strVal val="visible"/>
                                      </p:to>
                                    </p:set>
                                  </p:childTnLst>
                                </p:cTn>
                              </p:par>
                            </p:childTnLst>
                          </p:cTn>
                        </p:par>
                        <p:par>
                          <p:cTn id="103" fill="hold">
                            <p:stCondLst>
                              <p:cond delay="16000"/>
                            </p:stCondLst>
                            <p:childTnLst>
                              <p:par>
                                <p:cTn id="104" presetID="1" presetClass="entr" presetSubtype="0" fill="hold" nodeType="afterEffect">
                                  <p:stCondLst>
                                    <p:cond delay="500"/>
                                  </p:stCondLst>
                                  <p:childTnLst>
                                    <p:set>
                                      <p:cBhvr>
                                        <p:cTn id="105" dur="1" fill="hold">
                                          <p:stCondLst>
                                            <p:cond delay="0"/>
                                          </p:stCondLst>
                                        </p:cTn>
                                        <p:tgtEl>
                                          <p:spTgt spid="40"/>
                                        </p:tgtEl>
                                        <p:attrNameLst>
                                          <p:attrName>style.visibility</p:attrName>
                                        </p:attrNameLst>
                                      </p:cBhvr>
                                      <p:to>
                                        <p:strVal val="visible"/>
                                      </p:to>
                                    </p:set>
                                  </p:childTnLst>
                                </p:cTn>
                              </p:par>
                            </p:childTnLst>
                          </p:cTn>
                        </p:par>
                        <p:par>
                          <p:cTn id="106" fill="hold">
                            <p:stCondLst>
                              <p:cond delay="16500"/>
                            </p:stCondLst>
                            <p:childTnLst>
                              <p:par>
                                <p:cTn id="107" presetID="1" presetClass="entr" presetSubtype="0" fill="hold" nodeType="afterEffect">
                                  <p:stCondLst>
                                    <p:cond delay="500"/>
                                  </p:stCondLst>
                                  <p:childTnLst>
                                    <p:set>
                                      <p:cBhvr>
                                        <p:cTn id="108" dur="1" fill="hold">
                                          <p:stCondLst>
                                            <p:cond delay="0"/>
                                          </p:stCondLst>
                                        </p:cTn>
                                        <p:tgtEl>
                                          <p:spTgt spid="12"/>
                                        </p:tgtEl>
                                        <p:attrNameLst>
                                          <p:attrName>style.visibility</p:attrName>
                                        </p:attrNameLst>
                                      </p:cBhvr>
                                      <p:to>
                                        <p:strVal val="visible"/>
                                      </p:to>
                                    </p:set>
                                  </p:childTnLst>
                                </p:cTn>
                              </p:par>
                            </p:childTnLst>
                          </p:cTn>
                        </p:par>
                        <p:par>
                          <p:cTn id="109" fill="hold">
                            <p:stCondLst>
                              <p:cond delay="17000"/>
                            </p:stCondLst>
                            <p:childTnLst>
                              <p:par>
                                <p:cTn id="110" presetID="1" presetClass="entr" presetSubtype="0" fill="hold" nodeType="afterEffect">
                                  <p:stCondLst>
                                    <p:cond delay="500"/>
                                  </p:stCondLst>
                                  <p:childTnLst>
                                    <p:set>
                                      <p:cBhvr>
                                        <p:cTn id="111" dur="1" fill="hold">
                                          <p:stCondLst>
                                            <p:cond delay="0"/>
                                          </p:stCondLst>
                                        </p:cTn>
                                        <p:tgtEl>
                                          <p:spTgt spid="26"/>
                                        </p:tgtEl>
                                        <p:attrNameLst>
                                          <p:attrName>style.visibility</p:attrName>
                                        </p:attrNameLst>
                                      </p:cBhvr>
                                      <p:to>
                                        <p:strVal val="visible"/>
                                      </p:to>
                                    </p:set>
                                  </p:childTnLst>
                                </p:cTn>
                              </p:par>
                            </p:childTnLst>
                          </p:cTn>
                        </p:par>
                        <p:par>
                          <p:cTn id="112" fill="hold">
                            <p:stCondLst>
                              <p:cond delay="17500"/>
                            </p:stCondLst>
                            <p:childTnLst>
                              <p:par>
                                <p:cTn id="113" presetID="1" presetClass="entr" presetSubtype="0" fill="hold" nodeType="afterEffect">
                                  <p:stCondLst>
                                    <p:cond delay="50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1D28E6-615A-3D46-89A3-C4E7BD32116C}"/>
              </a:ext>
            </a:extLst>
          </p:cNvPr>
          <p:cNvSpPr/>
          <p:nvPr/>
        </p:nvSpPr>
        <p:spPr>
          <a:xfrm rot="5400000">
            <a:off x="-376743" y="4388415"/>
            <a:ext cx="140118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DAAF7F-ECD6-8B44-B6B1-611841E5517A}"/>
              </a:ext>
            </a:extLst>
          </p:cNvPr>
          <p:cNvSpPr/>
          <p:nvPr/>
        </p:nvSpPr>
        <p:spPr>
          <a:xfrm rot="5400000">
            <a:off x="-376742" y="5863143"/>
            <a:ext cx="140118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AC8BE5-BEA6-4132-A51A-AD2AF2004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06"/>
            <a:ext cx="9144000" cy="6856794"/>
          </a:xfrm>
          <a:prstGeom prst="rect">
            <a:avLst/>
          </a:prstGeom>
        </p:spPr>
      </p:pic>
    </p:spTree>
    <p:extLst>
      <p:ext uri="{BB962C8B-B14F-4D97-AF65-F5344CB8AC3E}">
        <p14:creationId xmlns:p14="http://schemas.microsoft.com/office/powerpoint/2010/main" val="23671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9053-26E5-BC40-B756-7933B2997C1C}"/>
              </a:ext>
            </a:extLst>
          </p:cNvPr>
          <p:cNvSpPr>
            <a:spLocks noGrp="1"/>
          </p:cNvSpPr>
          <p:nvPr>
            <p:ph type="title"/>
          </p:nvPr>
        </p:nvSpPr>
        <p:spPr/>
        <p:txBody>
          <a:bodyPr>
            <a:normAutofit fontScale="90000"/>
          </a:bodyPr>
          <a:lstStyle/>
          <a:p>
            <a:r>
              <a:rPr lang="en-US" dirty="0"/>
              <a:t>Transformation areas in E&amp;C Industry </a:t>
            </a:r>
          </a:p>
        </p:txBody>
      </p:sp>
      <p:pic>
        <p:nvPicPr>
          <p:cNvPr id="4" name="Picture 3">
            <a:extLst>
              <a:ext uri="{FF2B5EF4-FFF2-40B4-BE49-F238E27FC236}">
                <a16:creationId xmlns:a16="http://schemas.microsoft.com/office/drawing/2014/main" id="{5CEBB3B7-D7B9-5144-8443-F2DFF0041A06}"/>
              </a:ext>
            </a:extLst>
          </p:cNvPr>
          <p:cNvPicPr>
            <a:picLocks noChangeAspect="1"/>
          </p:cNvPicPr>
          <p:nvPr/>
        </p:nvPicPr>
        <p:blipFill>
          <a:blip r:embed="rId3"/>
          <a:stretch>
            <a:fillRect/>
          </a:stretch>
        </p:blipFill>
        <p:spPr>
          <a:xfrm>
            <a:off x="1833176" y="692125"/>
            <a:ext cx="5395165" cy="5291412"/>
          </a:xfrm>
          <a:prstGeom prst="rect">
            <a:avLst/>
          </a:prstGeom>
        </p:spPr>
      </p:pic>
      <p:sp>
        <p:nvSpPr>
          <p:cNvPr id="5" name="Rectangle 4">
            <a:extLst>
              <a:ext uri="{FF2B5EF4-FFF2-40B4-BE49-F238E27FC236}">
                <a16:creationId xmlns:a16="http://schemas.microsoft.com/office/drawing/2014/main" id="{757CA97D-80A7-5D4E-9C70-BA31930D7133}"/>
              </a:ext>
            </a:extLst>
          </p:cNvPr>
          <p:cNvSpPr/>
          <p:nvPr/>
        </p:nvSpPr>
        <p:spPr>
          <a:xfrm>
            <a:off x="1580643" y="5957546"/>
            <a:ext cx="6013341" cy="276999"/>
          </a:xfrm>
          <a:prstGeom prst="rect">
            <a:avLst/>
          </a:prstGeom>
        </p:spPr>
        <p:txBody>
          <a:bodyPr wrap="square">
            <a:spAutoFit/>
          </a:bodyPr>
          <a:lstStyle/>
          <a:p>
            <a:r>
              <a:rPr lang="en-US" sz="1200" dirty="0">
                <a:solidFill>
                  <a:srgbClr val="0432FF"/>
                </a:solidFill>
              </a:rPr>
              <a:t>Source: Future of Construction Survey; World Economic Forum; The Boston Consulting Group </a:t>
            </a:r>
          </a:p>
        </p:txBody>
      </p:sp>
      <p:pic>
        <p:nvPicPr>
          <p:cNvPr id="8" name="Picture 7">
            <a:extLst>
              <a:ext uri="{FF2B5EF4-FFF2-40B4-BE49-F238E27FC236}">
                <a16:creationId xmlns:a16="http://schemas.microsoft.com/office/drawing/2014/main" id="{B2EDC2B6-99FC-4D55-89F5-561F4792E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7" name="Slide Number Placeholder 9">
            <a:extLst>
              <a:ext uri="{FF2B5EF4-FFF2-40B4-BE49-F238E27FC236}">
                <a16:creationId xmlns:a16="http://schemas.microsoft.com/office/drawing/2014/main" id="{CD906964-0A37-43CF-9E71-583D594C9BAF}"/>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27</a:t>
            </a:fld>
            <a:endParaRPr lang="en-US" dirty="0">
              <a:solidFill>
                <a:schemeClr val="bg1"/>
              </a:solidFill>
            </a:endParaRPr>
          </a:p>
        </p:txBody>
      </p:sp>
    </p:spTree>
    <p:extLst>
      <p:ext uri="{BB962C8B-B14F-4D97-AF65-F5344CB8AC3E}">
        <p14:creationId xmlns:p14="http://schemas.microsoft.com/office/powerpoint/2010/main" val="3163322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68B7-52F7-CF42-B7BE-46BCC99612CC}"/>
              </a:ext>
            </a:extLst>
          </p:cNvPr>
          <p:cNvSpPr>
            <a:spLocks noGrp="1"/>
          </p:cNvSpPr>
          <p:nvPr>
            <p:ph type="title"/>
          </p:nvPr>
        </p:nvSpPr>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D8D2CC5C-BC4D-7348-B520-97AB5C4762C5}"/>
              </a:ext>
            </a:extLst>
          </p:cNvPr>
          <p:cNvSpPr>
            <a:spLocks noGrp="1"/>
          </p:cNvSpPr>
          <p:nvPr>
            <p:ph idx="1"/>
          </p:nvPr>
        </p:nvSpPr>
        <p:spPr/>
        <p:txBody>
          <a:bodyPr/>
          <a:lstStyle/>
          <a:p>
            <a:pPr>
              <a:lnSpc>
                <a:spcPct val="200000"/>
              </a:lnSpc>
            </a:pPr>
            <a:r>
              <a:rPr lang="en-US" dirty="0">
                <a:solidFill>
                  <a:schemeClr val="bg1">
                    <a:lumMod val="50000"/>
                  </a:schemeClr>
                </a:solidFill>
              </a:rPr>
              <a:t>Construction Industry Environment </a:t>
            </a:r>
          </a:p>
          <a:p>
            <a:pPr>
              <a:lnSpc>
                <a:spcPct val="200000"/>
              </a:lnSpc>
            </a:pPr>
            <a:r>
              <a:rPr lang="en-US" dirty="0">
                <a:solidFill>
                  <a:schemeClr val="bg1">
                    <a:lumMod val="50000"/>
                  </a:schemeClr>
                </a:solidFill>
              </a:rPr>
              <a:t>Trends Shaping the Industry</a:t>
            </a:r>
          </a:p>
          <a:p>
            <a:pPr>
              <a:lnSpc>
                <a:spcPct val="200000"/>
              </a:lnSpc>
            </a:pPr>
            <a:r>
              <a:rPr lang="en-US" dirty="0">
                <a:solidFill>
                  <a:schemeClr val="bg1">
                    <a:lumMod val="50000"/>
                  </a:schemeClr>
                </a:solidFill>
              </a:rPr>
              <a:t>Industry Transformation Framework</a:t>
            </a:r>
          </a:p>
          <a:p>
            <a:pPr>
              <a:lnSpc>
                <a:spcPct val="200000"/>
              </a:lnSpc>
            </a:pPr>
            <a:r>
              <a:rPr lang="en-US" b="1" dirty="0">
                <a:solidFill>
                  <a:srgbClr val="0432FF"/>
                </a:solidFill>
              </a:rPr>
              <a:t>Examples</a:t>
            </a:r>
          </a:p>
        </p:txBody>
      </p:sp>
      <p:pic>
        <p:nvPicPr>
          <p:cNvPr id="6" name="Picture 5">
            <a:extLst>
              <a:ext uri="{FF2B5EF4-FFF2-40B4-BE49-F238E27FC236}">
                <a16:creationId xmlns:a16="http://schemas.microsoft.com/office/drawing/2014/main" id="{B1DF33C1-B7FF-4219-BE80-AE70ADBC5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C327A8D4-5B56-40EC-851B-8E0CA927F5F6}"/>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28</a:t>
            </a:fld>
            <a:endParaRPr lang="en-US" dirty="0">
              <a:solidFill>
                <a:schemeClr val="bg1"/>
              </a:solidFill>
            </a:endParaRPr>
          </a:p>
        </p:txBody>
      </p:sp>
    </p:spTree>
    <p:extLst>
      <p:ext uri="{BB962C8B-B14F-4D97-AF65-F5344CB8AC3E}">
        <p14:creationId xmlns:p14="http://schemas.microsoft.com/office/powerpoint/2010/main" val="388732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DAC92-FB92-3E42-B37E-F0251EAA8CB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D5C35B8-F024-B444-9A93-B404538ED1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49274"/>
            <a:ext cx="9144000" cy="5693257"/>
          </a:xfrm>
          <a:prstGeom prst="rect">
            <a:avLst/>
          </a:prstGeom>
        </p:spPr>
      </p:pic>
      <p:pic>
        <p:nvPicPr>
          <p:cNvPr id="7" name="Picture 6">
            <a:extLst>
              <a:ext uri="{FF2B5EF4-FFF2-40B4-BE49-F238E27FC236}">
                <a16:creationId xmlns:a16="http://schemas.microsoft.com/office/drawing/2014/main" id="{1AE79106-35B9-4852-9654-9A556DBAFC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4B6A88FD-AFF6-4069-B041-C3628E9AD98D}"/>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29</a:t>
            </a:fld>
            <a:endParaRPr lang="en-US" dirty="0">
              <a:solidFill>
                <a:schemeClr val="bg1"/>
              </a:solidFill>
            </a:endParaRPr>
          </a:p>
        </p:txBody>
      </p:sp>
    </p:spTree>
    <p:extLst>
      <p:ext uri="{BB962C8B-B14F-4D97-AF65-F5344CB8AC3E}">
        <p14:creationId xmlns:p14="http://schemas.microsoft.com/office/powerpoint/2010/main" val="92202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68B7-52F7-CF42-B7BE-46BCC99612CC}"/>
              </a:ext>
            </a:extLst>
          </p:cNvPr>
          <p:cNvSpPr>
            <a:spLocks noGrp="1"/>
          </p:cNvSpPr>
          <p:nvPr>
            <p:ph type="title"/>
          </p:nvPr>
        </p:nvSpPr>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D8D2CC5C-BC4D-7348-B520-97AB5C4762C5}"/>
              </a:ext>
            </a:extLst>
          </p:cNvPr>
          <p:cNvSpPr>
            <a:spLocks noGrp="1"/>
          </p:cNvSpPr>
          <p:nvPr>
            <p:ph idx="1"/>
          </p:nvPr>
        </p:nvSpPr>
        <p:spPr/>
        <p:txBody>
          <a:bodyPr/>
          <a:lstStyle/>
          <a:p>
            <a:pPr>
              <a:lnSpc>
                <a:spcPct val="200000"/>
              </a:lnSpc>
            </a:pPr>
            <a:r>
              <a:rPr lang="en-US" dirty="0"/>
              <a:t>Construction Industry Environment </a:t>
            </a:r>
          </a:p>
          <a:p>
            <a:pPr>
              <a:lnSpc>
                <a:spcPct val="200000"/>
              </a:lnSpc>
            </a:pPr>
            <a:r>
              <a:rPr lang="en-US" dirty="0"/>
              <a:t>Trends Shaping the Industry</a:t>
            </a:r>
          </a:p>
          <a:p>
            <a:pPr>
              <a:lnSpc>
                <a:spcPct val="200000"/>
              </a:lnSpc>
            </a:pPr>
            <a:r>
              <a:rPr lang="en-US" dirty="0"/>
              <a:t>Industry Transformation Framework</a:t>
            </a:r>
          </a:p>
          <a:p>
            <a:pPr>
              <a:lnSpc>
                <a:spcPct val="200000"/>
              </a:lnSpc>
            </a:pPr>
            <a:r>
              <a:rPr lang="en-US" dirty="0"/>
              <a:t>Examples</a:t>
            </a:r>
          </a:p>
        </p:txBody>
      </p:sp>
      <p:pic>
        <p:nvPicPr>
          <p:cNvPr id="7" name="Picture 6">
            <a:extLst>
              <a:ext uri="{FF2B5EF4-FFF2-40B4-BE49-F238E27FC236}">
                <a16:creationId xmlns:a16="http://schemas.microsoft.com/office/drawing/2014/main" id="{997CFD25-9A06-4A87-90DA-FE6C80D62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6" name="Slide Number Placeholder 9">
            <a:extLst>
              <a:ext uri="{FF2B5EF4-FFF2-40B4-BE49-F238E27FC236}">
                <a16:creationId xmlns:a16="http://schemas.microsoft.com/office/drawing/2014/main" id="{E2694896-5CE6-4A07-ADDC-F1670A900365}"/>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a:t>
            </a:fld>
            <a:endParaRPr lang="en-US" dirty="0">
              <a:solidFill>
                <a:schemeClr val="bg1"/>
              </a:solidFill>
            </a:endParaRPr>
          </a:p>
        </p:txBody>
      </p:sp>
    </p:spTree>
    <p:extLst>
      <p:ext uri="{BB962C8B-B14F-4D97-AF65-F5344CB8AC3E}">
        <p14:creationId xmlns:p14="http://schemas.microsoft.com/office/powerpoint/2010/main" val="4044873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5567" y="5539564"/>
            <a:ext cx="4541500" cy="338554"/>
          </a:xfrm>
          <a:prstGeom prst="rect">
            <a:avLst/>
          </a:prstGeom>
          <a:noFill/>
        </p:spPr>
        <p:txBody>
          <a:bodyPr wrap="none" rtlCol="0">
            <a:spAutoFit/>
          </a:bodyPr>
          <a:lstStyle/>
          <a:p>
            <a:r>
              <a:rPr lang="en-US" sz="1600" i="1" dirty="0"/>
              <a:t>Thomas Friedman’s “Thank You for Being Late” 2016</a:t>
            </a:r>
          </a:p>
        </p:txBody>
      </p:sp>
      <p:sp>
        <p:nvSpPr>
          <p:cNvPr id="4" name="Freeform 3"/>
          <p:cNvSpPr/>
          <p:nvPr/>
        </p:nvSpPr>
        <p:spPr>
          <a:xfrm>
            <a:off x="1961707" y="1525772"/>
            <a:ext cx="4720856" cy="2821935"/>
          </a:xfrm>
          <a:custGeom>
            <a:avLst/>
            <a:gdLst>
              <a:gd name="connsiteX0" fmla="*/ 0 w 4720856"/>
              <a:gd name="connsiteY0" fmla="*/ 2801679 h 2821935"/>
              <a:gd name="connsiteX1" fmla="*/ 536944 w 4720856"/>
              <a:gd name="connsiteY1" fmla="*/ 2817628 h 2821935"/>
              <a:gd name="connsiteX2" fmla="*/ 1158949 w 4720856"/>
              <a:gd name="connsiteY2" fmla="*/ 2732568 h 2821935"/>
              <a:gd name="connsiteX3" fmla="*/ 1802219 w 4720856"/>
              <a:gd name="connsiteY3" fmla="*/ 2557130 h 2821935"/>
              <a:gd name="connsiteX4" fmla="*/ 2392326 w 4720856"/>
              <a:gd name="connsiteY4" fmla="*/ 2333847 h 2821935"/>
              <a:gd name="connsiteX5" fmla="*/ 3131288 w 4720856"/>
              <a:gd name="connsiteY5" fmla="*/ 1903228 h 2821935"/>
              <a:gd name="connsiteX6" fmla="*/ 3779874 w 4720856"/>
              <a:gd name="connsiteY6" fmla="*/ 1392865 h 2821935"/>
              <a:gd name="connsiteX7" fmla="*/ 4215809 w 4720856"/>
              <a:gd name="connsiteY7" fmla="*/ 909084 h 2821935"/>
              <a:gd name="connsiteX8" fmla="*/ 4502888 w 4720856"/>
              <a:gd name="connsiteY8" fmla="*/ 483781 h 2821935"/>
              <a:gd name="connsiteX9" fmla="*/ 4720856 w 4720856"/>
              <a:gd name="connsiteY9" fmla="*/ 0 h 282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0856" h="2821935">
                <a:moveTo>
                  <a:pt x="0" y="2801679"/>
                </a:moveTo>
                <a:cubicBezTo>
                  <a:pt x="171893" y="2815413"/>
                  <a:pt x="343786" y="2829147"/>
                  <a:pt x="536944" y="2817628"/>
                </a:cubicBezTo>
                <a:cubicBezTo>
                  <a:pt x="730102" y="2806109"/>
                  <a:pt x="948070" y="2775984"/>
                  <a:pt x="1158949" y="2732568"/>
                </a:cubicBezTo>
                <a:cubicBezTo>
                  <a:pt x="1369828" y="2689152"/>
                  <a:pt x="1596656" y="2623583"/>
                  <a:pt x="1802219" y="2557130"/>
                </a:cubicBezTo>
                <a:cubicBezTo>
                  <a:pt x="2007782" y="2490676"/>
                  <a:pt x="2170815" y="2442831"/>
                  <a:pt x="2392326" y="2333847"/>
                </a:cubicBezTo>
                <a:cubicBezTo>
                  <a:pt x="2613838" y="2224863"/>
                  <a:pt x="2900030" y="2060058"/>
                  <a:pt x="3131288" y="1903228"/>
                </a:cubicBezTo>
                <a:cubicBezTo>
                  <a:pt x="3362546" y="1746398"/>
                  <a:pt x="3599121" y="1558555"/>
                  <a:pt x="3779874" y="1392865"/>
                </a:cubicBezTo>
                <a:cubicBezTo>
                  <a:pt x="3960627" y="1227175"/>
                  <a:pt x="4095307" y="1060598"/>
                  <a:pt x="4215809" y="909084"/>
                </a:cubicBezTo>
                <a:cubicBezTo>
                  <a:pt x="4336311" y="757570"/>
                  <a:pt x="4418714" y="635295"/>
                  <a:pt x="4502888" y="483781"/>
                </a:cubicBezTo>
                <a:cubicBezTo>
                  <a:pt x="4587062" y="332267"/>
                  <a:pt x="4653959" y="166133"/>
                  <a:pt x="4720856" y="0"/>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81223" y="2870791"/>
            <a:ext cx="5800061" cy="520995"/>
          </a:xfrm>
          <a:custGeom>
            <a:avLst/>
            <a:gdLst>
              <a:gd name="connsiteX0" fmla="*/ 0 w 5800061"/>
              <a:gd name="connsiteY0" fmla="*/ 520995 h 520995"/>
              <a:gd name="connsiteX1" fmla="*/ 1908544 w 5800061"/>
              <a:gd name="connsiteY1" fmla="*/ 388088 h 520995"/>
              <a:gd name="connsiteX2" fmla="*/ 3726712 w 5800061"/>
              <a:gd name="connsiteY2" fmla="*/ 244549 h 520995"/>
              <a:gd name="connsiteX3" fmla="*/ 5029200 w 5800061"/>
              <a:gd name="connsiteY3" fmla="*/ 122274 h 520995"/>
              <a:gd name="connsiteX4" fmla="*/ 5800061 w 5800061"/>
              <a:gd name="connsiteY4" fmla="*/ 0 h 52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0061" h="520995">
                <a:moveTo>
                  <a:pt x="0" y="520995"/>
                </a:moveTo>
                <a:lnTo>
                  <a:pt x="1908544" y="388088"/>
                </a:lnTo>
                <a:lnTo>
                  <a:pt x="3726712" y="244549"/>
                </a:lnTo>
                <a:lnTo>
                  <a:pt x="5029200" y="122274"/>
                </a:lnTo>
                <a:cubicBezTo>
                  <a:pt x="5374758" y="81516"/>
                  <a:pt x="5587409" y="40758"/>
                  <a:pt x="5800061" y="0"/>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9" name="Straight Arrow Connector 8"/>
          <p:cNvCxnSpPr/>
          <p:nvPr/>
        </p:nvCxnSpPr>
        <p:spPr>
          <a:xfrm flipV="1">
            <a:off x="919716" y="4848447"/>
            <a:ext cx="6794205" cy="531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919716" y="1387548"/>
            <a:ext cx="0" cy="34662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127051" y="2738092"/>
            <a:ext cx="2818720" cy="461665"/>
          </a:xfrm>
          <a:prstGeom prst="rect">
            <a:avLst/>
          </a:prstGeom>
          <a:noFill/>
        </p:spPr>
        <p:txBody>
          <a:bodyPr wrap="none" rtlCol="0">
            <a:spAutoFit/>
          </a:bodyPr>
          <a:lstStyle/>
          <a:p>
            <a:r>
              <a:rPr lang="en-US" sz="2400" b="1" dirty="0">
                <a:solidFill>
                  <a:schemeClr val="accent2"/>
                </a:solidFill>
              </a:rPr>
              <a:t>Human Adaptability </a:t>
            </a:r>
          </a:p>
        </p:txBody>
      </p:sp>
      <p:sp>
        <p:nvSpPr>
          <p:cNvPr id="15" name="TextBox 14"/>
          <p:cNvSpPr txBox="1"/>
          <p:nvPr/>
        </p:nvSpPr>
        <p:spPr>
          <a:xfrm>
            <a:off x="1247554" y="3811408"/>
            <a:ext cx="1621598" cy="461665"/>
          </a:xfrm>
          <a:prstGeom prst="rect">
            <a:avLst/>
          </a:prstGeom>
          <a:noFill/>
        </p:spPr>
        <p:txBody>
          <a:bodyPr wrap="none" rtlCol="0">
            <a:spAutoFit/>
          </a:bodyPr>
          <a:lstStyle/>
          <a:p>
            <a:r>
              <a:rPr lang="en-US" sz="2400" b="1" dirty="0">
                <a:solidFill>
                  <a:srgbClr val="0432FF"/>
                </a:solidFill>
              </a:rPr>
              <a:t>Technology</a:t>
            </a:r>
          </a:p>
        </p:txBody>
      </p:sp>
      <p:sp>
        <p:nvSpPr>
          <p:cNvPr id="14" name="7-Point Star 13"/>
          <p:cNvSpPr/>
          <p:nvPr/>
        </p:nvSpPr>
        <p:spPr>
          <a:xfrm>
            <a:off x="5805377" y="2555705"/>
            <a:ext cx="308344" cy="235342"/>
          </a:xfrm>
          <a:prstGeom prst="star7">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05353" y="2029255"/>
            <a:ext cx="1841914" cy="461665"/>
          </a:xfrm>
          <a:prstGeom prst="rect">
            <a:avLst/>
          </a:prstGeom>
          <a:noFill/>
        </p:spPr>
        <p:txBody>
          <a:bodyPr wrap="none" rtlCol="0">
            <a:spAutoFit/>
          </a:bodyPr>
          <a:lstStyle/>
          <a:p>
            <a:r>
              <a:rPr lang="en-US" sz="2400" b="1" dirty="0">
                <a:solidFill>
                  <a:srgbClr val="FF0000"/>
                </a:solidFill>
              </a:rPr>
              <a:t>We are here!</a:t>
            </a:r>
          </a:p>
        </p:txBody>
      </p:sp>
      <p:cxnSp>
        <p:nvCxnSpPr>
          <p:cNvPr id="19" name="Straight Arrow Connector 18"/>
          <p:cNvCxnSpPr/>
          <p:nvPr/>
        </p:nvCxnSpPr>
        <p:spPr>
          <a:xfrm flipH="1">
            <a:off x="6150935" y="2389589"/>
            <a:ext cx="414670" cy="1812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614530" y="2738092"/>
            <a:ext cx="1233377" cy="382563"/>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780427" y="2639638"/>
            <a:ext cx="291303" cy="273605"/>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28754" y="1538733"/>
            <a:ext cx="2417135" cy="1200329"/>
          </a:xfrm>
          <a:prstGeom prst="rect">
            <a:avLst/>
          </a:prstGeom>
          <a:noFill/>
        </p:spPr>
        <p:txBody>
          <a:bodyPr wrap="square" rtlCol="0">
            <a:spAutoFit/>
          </a:bodyPr>
          <a:lstStyle/>
          <a:p>
            <a:pPr algn="ctr"/>
            <a:r>
              <a:rPr lang="en-US" sz="2400" b="1" dirty="0">
                <a:solidFill>
                  <a:srgbClr val="00B050"/>
                </a:solidFill>
              </a:rPr>
              <a:t>Learning faster and governing smarter</a:t>
            </a:r>
          </a:p>
        </p:txBody>
      </p:sp>
      <p:sp>
        <p:nvSpPr>
          <p:cNvPr id="26" name="TextBox 25"/>
          <p:cNvSpPr txBox="1"/>
          <p:nvPr/>
        </p:nvSpPr>
        <p:spPr>
          <a:xfrm>
            <a:off x="6092323" y="4943219"/>
            <a:ext cx="817853" cy="461665"/>
          </a:xfrm>
          <a:prstGeom prst="rect">
            <a:avLst/>
          </a:prstGeom>
          <a:noFill/>
        </p:spPr>
        <p:txBody>
          <a:bodyPr wrap="none" rtlCol="0">
            <a:spAutoFit/>
          </a:bodyPr>
          <a:lstStyle/>
          <a:p>
            <a:r>
              <a:rPr lang="en-US" sz="2400" b="1" dirty="0"/>
              <a:t>Time</a:t>
            </a:r>
          </a:p>
        </p:txBody>
      </p:sp>
      <p:sp>
        <p:nvSpPr>
          <p:cNvPr id="27" name="TextBox 26"/>
          <p:cNvSpPr txBox="1"/>
          <p:nvPr/>
        </p:nvSpPr>
        <p:spPr>
          <a:xfrm rot="16200000">
            <a:off x="-347935" y="2944679"/>
            <a:ext cx="2111091" cy="461665"/>
          </a:xfrm>
          <a:prstGeom prst="rect">
            <a:avLst/>
          </a:prstGeom>
          <a:noFill/>
        </p:spPr>
        <p:txBody>
          <a:bodyPr wrap="none" rtlCol="0">
            <a:spAutoFit/>
          </a:bodyPr>
          <a:lstStyle/>
          <a:p>
            <a:r>
              <a:rPr lang="en-US" sz="2400" b="1" dirty="0"/>
              <a:t>Rate of Change</a:t>
            </a:r>
          </a:p>
        </p:txBody>
      </p:sp>
      <p:pic>
        <p:nvPicPr>
          <p:cNvPr id="22" name="Picture 21">
            <a:extLst>
              <a:ext uri="{FF2B5EF4-FFF2-40B4-BE49-F238E27FC236}">
                <a16:creationId xmlns:a16="http://schemas.microsoft.com/office/drawing/2014/main" id="{46EEBB09-A5E1-427A-BF56-DB9A2DA944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20" name="Slide Number Placeholder 9">
            <a:extLst>
              <a:ext uri="{FF2B5EF4-FFF2-40B4-BE49-F238E27FC236}">
                <a16:creationId xmlns:a16="http://schemas.microsoft.com/office/drawing/2014/main" id="{1AB0776B-5A2F-44F7-A42F-A009BB249855}"/>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30</a:t>
            </a:fld>
            <a:endParaRPr lang="en-US" dirty="0">
              <a:solidFill>
                <a:schemeClr val="bg1"/>
              </a:solidFill>
            </a:endParaRPr>
          </a:p>
        </p:txBody>
      </p:sp>
    </p:spTree>
    <p:extLst>
      <p:ext uri="{BB962C8B-B14F-4D97-AF65-F5344CB8AC3E}">
        <p14:creationId xmlns:p14="http://schemas.microsoft.com/office/powerpoint/2010/main" val="4074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250"/>
                                        <p:tgtEl>
                                          <p:spTgt spid="18"/>
                                        </p:tgtEl>
                                      </p:cBhvr>
                                    </p:animEffect>
                                  </p:childTnLst>
                                </p:cTn>
                              </p:par>
                            </p:childTnLst>
                          </p:cTn>
                        </p:par>
                        <p:par>
                          <p:cTn id="32" fill="hold">
                            <p:stCondLst>
                              <p:cond delay="2250"/>
                            </p:stCondLst>
                            <p:childTnLst>
                              <p:par>
                                <p:cTn id="33" presetID="22" presetClass="entr" presetSubtype="2"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25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2000"/>
                                        <p:tgtEl>
                                          <p:spTgt spid="21"/>
                                        </p:tgtEl>
                                      </p:cBhvr>
                                    </p:animEffect>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5" grpId="0"/>
      <p:bldP spid="14" grpId="0" animBg="1"/>
      <p:bldP spid="18"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E8FF-10BA-9147-A05C-EF6C5B025F1D}"/>
              </a:ext>
            </a:extLst>
          </p:cNvPr>
          <p:cNvSpPr>
            <a:spLocks noGrp="1"/>
          </p:cNvSpPr>
          <p:nvPr>
            <p:ph type="title"/>
          </p:nvPr>
        </p:nvSpPr>
        <p:spPr/>
        <p:txBody>
          <a:bodyPr>
            <a:normAutofit fontScale="90000"/>
          </a:bodyPr>
          <a:lstStyle/>
          <a:p>
            <a:r>
              <a:rPr lang="en-US" altLang="en-US" dirty="0"/>
              <a:t>Coursera and MOOCs</a:t>
            </a:r>
            <a:endParaRPr lang="en-US" dirty="0"/>
          </a:p>
        </p:txBody>
      </p:sp>
      <p:sp>
        <p:nvSpPr>
          <p:cNvPr id="4" name="TextBox 3">
            <a:extLst>
              <a:ext uri="{FF2B5EF4-FFF2-40B4-BE49-F238E27FC236}">
                <a16:creationId xmlns:a16="http://schemas.microsoft.com/office/drawing/2014/main" id="{7C578D80-338F-3244-A63A-7C2CFF07A8F7}"/>
              </a:ext>
            </a:extLst>
          </p:cNvPr>
          <p:cNvSpPr txBox="1"/>
          <p:nvPr/>
        </p:nvSpPr>
        <p:spPr>
          <a:xfrm>
            <a:off x="245379" y="1657487"/>
            <a:ext cx="4063150" cy="3682226"/>
          </a:xfrm>
          <a:prstGeom prst="rect">
            <a:avLst/>
          </a:prstGeom>
          <a:noFill/>
        </p:spPr>
        <p:txBody>
          <a:bodyPr wrap="square" rtlCol="0">
            <a:spAutoFit/>
          </a:bodyPr>
          <a:lstStyle/>
          <a:p>
            <a:pPr>
              <a:lnSpc>
                <a:spcPct val="200000"/>
              </a:lnSpc>
            </a:pPr>
            <a:r>
              <a:rPr lang="en-US" sz="2400" b="1" dirty="0">
                <a:solidFill>
                  <a:srgbClr val="0000FF"/>
                </a:solidFill>
              </a:rPr>
              <a:t>Coursera</a:t>
            </a:r>
            <a:r>
              <a:rPr lang="en-US" sz="2400" dirty="0"/>
              <a:t> provides universal access to the world’s best education, partnering with top universities and organizations to offer courses online.</a:t>
            </a:r>
          </a:p>
        </p:txBody>
      </p:sp>
      <p:sp>
        <p:nvSpPr>
          <p:cNvPr id="5" name="TextBox 4">
            <a:extLst>
              <a:ext uri="{FF2B5EF4-FFF2-40B4-BE49-F238E27FC236}">
                <a16:creationId xmlns:a16="http://schemas.microsoft.com/office/drawing/2014/main" id="{97BCAD6D-03CC-B044-98CB-C2BBB1166F87}"/>
              </a:ext>
            </a:extLst>
          </p:cNvPr>
          <p:cNvSpPr txBox="1"/>
          <p:nvPr/>
        </p:nvSpPr>
        <p:spPr>
          <a:xfrm>
            <a:off x="4200041" y="1657487"/>
            <a:ext cx="4831826" cy="2943563"/>
          </a:xfrm>
          <a:prstGeom prst="rect">
            <a:avLst/>
          </a:prstGeom>
          <a:noFill/>
        </p:spPr>
        <p:txBody>
          <a:bodyPr wrap="square" rtlCol="0">
            <a:spAutoFit/>
          </a:bodyPr>
          <a:lstStyle/>
          <a:p>
            <a:pPr>
              <a:lnSpc>
                <a:spcPct val="200000"/>
              </a:lnSpc>
            </a:pPr>
            <a:r>
              <a:rPr lang="en-US" sz="2400" b="1" dirty="0">
                <a:solidFill>
                  <a:srgbClr val="0000FF"/>
                </a:solidFill>
              </a:rPr>
              <a:t>MOOC</a:t>
            </a:r>
            <a:r>
              <a:rPr lang="en-US" sz="2400" dirty="0"/>
              <a:t>: </a:t>
            </a:r>
            <a:r>
              <a:rPr lang="en-US" sz="2400" b="1" u="sng" dirty="0">
                <a:solidFill>
                  <a:srgbClr val="0000FF"/>
                </a:solidFill>
              </a:rPr>
              <a:t>M</a:t>
            </a:r>
            <a:r>
              <a:rPr lang="en-US" sz="2400" dirty="0"/>
              <a:t>assive </a:t>
            </a:r>
            <a:r>
              <a:rPr lang="en-US" sz="2400" b="1" u="sng" dirty="0">
                <a:solidFill>
                  <a:srgbClr val="0000FF"/>
                </a:solidFill>
              </a:rPr>
              <a:t>O</a:t>
            </a:r>
            <a:r>
              <a:rPr lang="en-US" sz="2400" dirty="0"/>
              <a:t>pen </a:t>
            </a:r>
            <a:r>
              <a:rPr lang="en-US" sz="2400" b="1" u="sng" dirty="0">
                <a:solidFill>
                  <a:srgbClr val="0000FF"/>
                </a:solidFill>
              </a:rPr>
              <a:t>O</a:t>
            </a:r>
            <a:r>
              <a:rPr lang="en-US" sz="2400" dirty="0"/>
              <a:t>nline </a:t>
            </a:r>
            <a:r>
              <a:rPr lang="en-US" sz="2400" b="1" u="sng" dirty="0">
                <a:solidFill>
                  <a:srgbClr val="0000FF"/>
                </a:solidFill>
              </a:rPr>
              <a:t>C</a:t>
            </a:r>
            <a:r>
              <a:rPr lang="en-US" sz="2400" dirty="0"/>
              <a:t>ourse. An online course aimed at unlimited participation and open access via the web.</a:t>
            </a:r>
          </a:p>
        </p:txBody>
      </p:sp>
      <p:pic>
        <p:nvPicPr>
          <p:cNvPr id="8" name="Picture 7">
            <a:extLst>
              <a:ext uri="{FF2B5EF4-FFF2-40B4-BE49-F238E27FC236}">
                <a16:creationId xmlns:a16="http://schemas.microsoft.com/office/drawing/2014/main" id="{96C1CCD3-3041-4968-9503-9DDE248D11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7" name="Slide Number Placeholder 9">
            <a:extLst>
              <a:ext uri="{FF2B5EF4-FFF2-40B4-BE49-F238E27FC236}">
                <a16:creationId xmlns:a16="http://schemas.microsoft.com/office/drawing/2014/main" id="{EDC0F5E6-5201-4471-A777-AD431D1797E8}"/>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31</a:t>
            </a:fld>
            <a:endParaRPr lang="en-US" dirty="0">
              <a:solidFill>
                <a:schemeClr val="bg1"/>
              </a:solidFill>
            </a:endParaRPr>
          </a:p>
        </p:txBody>
      </p:sp>
    </p:spTree>
    <p:extLst>
      <p:ext uri="{BB962C8B-B14F-4D97-AF65-F5344CB8AC3E}">
        <p14:creationId xmlns:p14="http://schemas.microsoft.com/office/powerpoint/2010/main" val="27256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F5F330-ECBB-4244-AB2F-D7F450F3085C}"/>
              </a:ext>
            </a:extLst>
          </p:cNvPr>
          <p:cNvSpPr txBox="1"/>
          <p:nvPr/>
        </p:nvSpPr>
        <p:spPr>
          <a:xfrm>
            <a:off x="1287117" y="1345096"/>
            <a:ext cx="6781800" cy="3416320"/>
          </a:xfrm>
          <a:prstGeom prst="rect">
            <a:avLst/>
          </a:prstGeom>
          <a:noFill/>
        </p:spPr>
        <p:txBody>
          <a:bodyPr wrap="square" rtlCol="0">
            <a:spAutoFit/>
          </a:bodyPr>
          <a:lstStyle/>
          <a:p>
            <a:pPr algn="ctr">
              <a:lnSpc>
                <a:spcPct val="150000"/>
              </a:lnSpc>
            </a:pPr>
            <a:r>
              <a:rPr lang="en-US" sz="3600" dirty="0">
                <a:solidFill>
                  <a:prstClr val="black"/>
                </a:solidFill>
                <a:latin typeface="Calibri" panose="020F0502020204030204"/>
              </a:rPr>
              <a:t>Total Number of Learners since  November 2016 reached </a:t>
            </a:r>
            <a:r>
              <a:rPr lang="en-US" sz="3600" dirty="0">
                <a:solidFill>
                  <a:srgbClr val="0000FF"/>
                </a:solidFill>
                <a:effectLst>
                  <a:outerShdw blurRad="38100" dist="38100" dir="2700000" algn="tl">
                    <a:srgbClr val="000000">
                      <a:alpha val="43137"/>
                    </a:srgbClr>
                  </a:outerShdw>
                </a:effectLst>
                <a:latin typeface="Calibri" panose="020F0502020204030204"/>
              </a:rPr>
              <a:t>50,000</a:t>
            </a:r>
            <a:r>
              <a:rPr lang="en-US" sz="3600" dirty="0">
                <a:solidFill>
                  <a:prstClr val="black"/>
                </a:solidFill>
                <a:latin typeface="Calibri" panose="020F0502020204030204"/>
              </a:rPr>
              <a:t>, from </a:t>
            </a:r>
            <a:r>
              <a:rPr lang="en-US" sz="3600" dirty="0">
                <a:solidFill>
                  <a:srgbClr val="0000FF"/>
                </a:solidFill>
                <a:effectLst>
                  <a:outerShdw blurRad="38100" dist="38100" dir="2700000" algn="tl">
                    <a:srgbClr val="000000">
                      <a:alpha val="43137"/>
                    </a:srgbClr>
                  </a:outerShdw>
                </a:effectLst>
                <a:latin typeface="Calibri" panose="020F0502020204030204"/>
              </a:rPr>
              <a:t>190 countries</a:t>
            </a:r>
            <a:r>
              <a:rPr lang="en-US" sz="3600" dirty="0">
                <a:solidFill>
                  <a:prstClr val="black"/>
                </a:solidFill>
                <a:latin typeface="Calibri" panose="020F0502020204030204"/>
              </a:rPr>
              <a:t>, with around </a:t>
            </a:r>
            <a:r>
              <a:rPr lang="en-US" sz="3600" dirty="0">
                <a:solidFill>
                  <a:srgbClr val="0000FF"/>
                </a:solidFill>
                <a:effectLst>
                  <a:outerShdw blurRad="38100" dist="38100" dir="2700000" algn="tl">
                    <a:srgbClr val="000000">
                      <a:alpha val="43137"/>
                    </a:srgbClr>
                  </a:outerShdw>
                </a:effectLst>
                <a:latin typeface="Calibri" panose="020F0502020204030204"/>
              </a:rPr>
              <a:t>350 more every week</a:t>
            </a:r>
            <a:r>
              <a:rPr lang="en-US" sz="3600" dirty="0">
                <a:solidFill>
                  <a:prstClr val="black"/>
                </a:solidFill>
                <a:latin typeface="Calibri" panose="020F0502020204030204"/>
              </a:rPr>
              <a:t>! </a:t>
            </a:r>
          </a:p>
        </p:txBody>
      </p:sp>
      <p:pic>
        <p:nvPicPr>
          <p:cNvPr id="6" name="Picture 5">
            <a:extLst>
              <a:ext uri="{FF2B5EF4-FFF2-40B4-BE49-F238E27FC236}">
                <a16:creationId xmlns:a16="http://schemas.microsoft.com/office/drawing/2014/main" id="{FDC54724-C1E2-48EF-8CC6-3994AC296D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21860BF4-14B9-493C-86BA-E66E189C5198}"/>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32</a:t>
            </a:fld>
            <a:endParaRPr lang="en-US" dirty="0">
              <a:solidFill>
                <a:schemeClr val="bg1"/>
              </a:solidFill>
            </a:endParaRPr>
          </a:p>
        </p:txBody>
      </p:sp>
    </p:spTree>
    <p:extLst>
      <p:ext uri="{BB962C8B-B14F-4D97-AF65-F5344CB8AC3E}">
        <p14:creationId xmlns:p14="http://schemas.microsoft.com/office/powerpoint/2010/main" val="72109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6884" y="819297"/>
            <a:ext cx="8263458" cy="5324535"/>
          </a:xfrm>
          <a:prstGeom prst="rect">
            <a:avLst/>
          </a:prstGeom>
          <a:noFill/>
        </p:spPr>
        <p:txBody>
          <a:bodyPr wrap="square" rtlCol="0">
            <a:spAutoFit/>
          </a:bodyPr>
          <a:lstStyle/>
          <a:p>
            <a:pPr marL="342900" indent="-342900">
              <a:buSzPct val="60000"/>
              <a:buFont typeface="Wingdings" panose="05000000000000000000" pitchFamily="2" charset="2"/>
              <a:buChar char="v"/>
            </a:pPr>
            <a:r>
              <a:rPr lang="en-GB" sz="2000" dirty="0">
                <a:solidFill>
                  <a:srgbClr val="0432FF"/>
                </a:solidFill>
              </a:rPr>
              <a:t>The Construction Industry is at a Tipping point</a:t>
            </a:r>
          </a:p>
          <a:p>
            <a:pPr marL="342900" indent="-342900">
              <a:buSzPct val="60000"/>
              <a:buFont typeface="Wingdings" panose="05000000000000000000" pitchFamily="2" charset="2"/>
              <a:buChar char="v"/>
            </a:pPr>
            <a:r>
              <a:rPr lang="en-GB" sz="2000" dirty="0">
                <a:solidFill>
                  <a:srgbClr val="0432FF"/>
                </a:solidFill>
              </a:rPr>
              <a:t>There is a strong demand for improvement</a:t>
            </a:r>
          </a:p>
          <a:p>
            <a:pPr marL="800100" lvl="1" indent="-342900">
              <a:buSzPct val="60000"/>
              <a:buFont typeface="Wingdings" panose="05000000000000000000" pitchFamily="2" charset="2"/>
              <a:buChar char="v"/>
            </a:pPr>
            <a:r>
              <a:rPr lang="en-GB" sz="2000" dirty="0">
                <a:solidFill>
                  <a:srgbClr val="0432FF"/>
                </a:solidFill>
              </a:rPr>
              <a:t>Aging infrastructure</a:t>
            </a:r>
          </a:p>
          <a:p>
            <a:pPr marL="800100" lvl="1" indent="-342900">
              <a:buSzPct val="60000"/>
              <a:buFont typeface="Wingdings" panose="05000000000000000000" pitchFamily="2" charset="2"/>
              <a:buChar char="v"/>
            </a:pPr>
            <a:r>
              <a:rPr lang="en-GB" sz="2000" dirty="0">
                <a:solidFill>
                  <a:srgbClr val="0432FF"/>
                </a:solidFill>
              </a:rPr>
              <a:t>Urbanization </a:t>
            </a:r>
          </a:p>
          <a:p>
            <a:pPr marL="800100" lvl="1" indent="-342900">
              <a:buSzPct val="60000"/>
              <a:buFont typeface="Wingdings" panose="05000000000000000000" pitchFamily="2" charset="2"/>
              <a:buChar char="v"/>
            </a:pPr>
            <a:r>
              <a:rPr lang="en-GB" sz="2000" dirty="0">
                <a:solidFill>
                  <a:srgbClr val="0432FF"/>
                </a:solidFill>
              </a:rPr>
              <a:t>Sustainability demands</a:t>
            </a:r>
          </a:p>
          <a:p>
            <a:pPr marL="800100" lvl="1" indent="-342900">
              <a:buSzPct val="60000"/>
              <a:buFont typeface="Wingdings" panose="05000000000000000000" pitchFamily="2" charset="2"/>
              <a:buChar char="v"/>
            </a:pPr>
            <a:r>
              <a:rPr lang="en-GB" sz="2000" dirty="0">
                <a:solidFill>
                  <a:srgbClr val="0432FF"/>
                </a:solidFill>
              </a:rPr>
              <a:t>The affordability challenge</a:t>
            </a:r>
          </a:p>
          <a:p>
            <a:pPr marL="342900" indent="-342900">
              <a:buSzPct val="60000"/>
              <a:buFont typeface="Wingdings" panose="05000000000000000000" pitchFamily="2" charset="2"/>
              <a:buChar char="v"/>
            </a:pPr>
            <a:r>
              <a:rPr lang="en-GB" sz="2000" dirty="0">
                <a:solidFill>
                  <a:srgbClr val="0432FF"/>
                </a:solidFill>
              </a:rPr>
              <a:t>Traditionally slow to innovation, construction is starting to move … quickly</a:t>
            </a:r>
          </a:p>
          <a:p>
            <a:pPr marL="342900" indent="-342900">
              <a:buSzPct val="60000"/>
              <a:buFont typeface="Wingdings" panose="05000000000000000000" pitchFamily="2" charset="2"/>
              <a:buChar char="v"/>
            </a:pPr>
            <a:r>
              <a:rPr lang="en-GB" sz="2000" dirty="0">
                <a:solidFill>
                  <a:srgbClr val="0432FF"/>
                </a:solidFill>
              </a:rPr>
              <a:t>Some key enablers</a:t>
            </a:r>
          </a:p>
          <a:p>
            <a:pPr marL="800100" lvl="1" indent="-342900">
              <a:buSzPct val="60000"/>
              <a:buFont typeface="Wingdings" panose="05000000000000000000" pitchFamily="2" charset="2"/>
              <a:buChar char="v"/>
            </a:pPr>
            <a:r>
              <a:rPr lang="en-GB" sz="2000" dirty="0">
                <a:solidFill>
                  <a:srgbClr val="0432FF"/>
                </a:solidFill>
              </a:rPr>
              <a:t>Owner awareness</a:t>
            </a:r>
          </a:p>
          <a:p>
            <a:pPr marL="800100" lvl="1" indent="-342900">
              <a:buSzPct val="60000"/>
              <a:buFont typeface="Wingdings" panose="05000000000000000000" pitchFamily="2" charset="2"/>
              <a:buChar char="v"/>
            </a:pPr>
            <a:r>
              <a:rPr lang="en-GB" sz="2000" dirty="0">
                <a:solidFill>
                  <a:srgbClr val="0432FF"/>
                </a:solidFill>
              </a:rPr>
              <a:t>Supply chain capability</a:t>
            </a:r>
          </a:p>
          <a:p>
            <a:pPr marL="800100" lvl="1" indent="-342900">
              <a:buSzPct val="60000"/>
              <a:buFont typeface="Wingdings" panose="05000000000000000000" pitchFamily="2" charset="2"/>
              <a:buChar char="v"/>
            </a:pPr>
            <a:r>
              <a:rPr lang="en-GB" sz="2000" dirty="0">
                <a:solidFill>
                  <a:srgbClr val="0432FF"/>
                </a:solidFill>
              </a:rPr>
              <a:t>Confrontation giving way to collaboration</a:t>
            </a:r>
          </a:p>
          <a:p>
            <a:pPr marL="800100" lvl="1" indent="-342900">
              <a:buSzPct val="60000"/>
              <a:buFont typeface="Wingdings" panose="05000000000000000000" pitchFamily="2" charset="2"/>
              <a:buChar char="v"/>
            </a:pPr>
            <a:r>
              <a:rPr lang="en-GB" sz="2000" dirty="0">
                <a:solidFill>
                  <a:srgbClr val="0432FF"/>
                </a:solidFill>
              </a:rPr>
              <a:t>The digital age</a:t>
            </a:r>
          </a:p>
          <a:p>
            <a:pPr marL="800100" lvl="1" indent="-342900">
              <a:buSzPct val="60000"/>
              <a:buFont typeface="Wingdings" panose="05000000000000000000" pitchFamily="2" charset="2"/>
              <a:buChar char="v"/>
            </a:pPr>
            <a:r>
              <a:rPr lang="en-GB" sz="2000" dirty="0">
                <a:solidFill>
                  <a:srgbClr val="0432FF"/>
                </a:solidFill>
              </a:rPr>
              <a:t>Greater engagement in the improvement agenda from all</a:t>
            </a:r>
          </a:p>
          <a:p>
            <a:pPr>
              <a:buSzPct val="60000"/>
            </a:pPr>
            <a:endParaRPr lang="en-GB" sz="2000" dirty="0">
              <a:solidFill>
                <a:srgbClr val="0432FF"/>
              </a:solidFill>
            </a:endParaRPr>
          </a:p>
          <a:p>
            <a:pPr>
              <a:buSzPct val="60000"/>
            </a:pPr>
            <a:r>
              <a:rPr lang="en-GB" sz="2000" dirty="0">
                <a:solidFill>
                  <a:srgbClr val="0432FF"/>
                </a:solidFill>
              </a:rPr>
              <a:t>We all have a role to play</a:t>
            </a:r>
          </a:p>
          <a:p>
            <a:pPr>
              <a:buSzPct val="60000"/>
            </a:pPr>
            <a:r>
              <a:rPr lang="en-GB" sz="2000" dirty="0">
                <a:solidFill>
                  <a:schemeClr val="accent1">
                    <a:lumMod val="75000"/>
                  </a:schemeClr>
                </a:solidFill>
              </a:rPr>
              <a:t>  </a:t>
            </a:r>
            <a:r>
              <a:rPr lang="en-GB" sz="2000" dirty="0">
                <a:solidFill>
                  <a:srgbClr val="00B050"/>
                </a:solidFill>
              </a:rPr>
              <a:t>Owners</a:t>
            </a:r>
            <a:r>
              <a:rPr lang="en-GB" sz="2000" dirty="0">
                <a:solidFill>
                  <a:schemeClr val="accent1">
                    <a:lumMod val="75000"/>
                  </a:schemeClr>
                </a:solidFill>
              </a:rPr>
              <a:t> – </a:t>
            </a:r>
            <a:r>
              <a:rPr lang="en-GB" sz="2000" dirty="0">
                <a:solidFill>
                  <a:schemeClr val="accent5">
                    <a:lumMod val="50000"/>
                  </a:schemeClr>
                </a:solidFill>
              </a:rPr>
              <a:t>Designers</a:t>
            </a:r>
            <a:r>
              <a:rPr lang="en-GB" sz="2000" dirty="0">
                <a:solidFill>
                  <a:schemeClr val="accent1">
                    <a:lumMod val="75000"/>
                  </a:schemeClr>
                </a:solidFill>
              </a:rPr>
              <a:t> – </a:t>
            </a:r>
            <a:r>
              <a:rPr lang="en-GB" sz="2000" dirty="0">
                <a:solidFill>
                  <a:srgbClr val="7030A0"/>
                </a:solidFill>
              </a:rPr>
              <a:t>Contractors</a:t>
            </a:r>
            <a:r>
              <a:rPr lang="en-GB" sz="2000" dirty="0">
                <a:solidFill>
                  <a:schemeClr val="accent1">
                    <a:lumMod val="75000"/>
                  </a:schemeClr>
                </a:solidFill>
              </a:rPr>
              <a:t> – </a:t>
            </a:r>
            <a:r>
              <a:rPr lang="en-GB" sz="2000" dirty="0">
                <a:solidFill>
                  <a:srgbClr val="00B0F0"/>
                </a:solidFill>
              </a:rPr>
              <a:t>Subcontractors</a:t>
            </a:r>
            <a:r>
              <a:rPr lang="en-GB" sz="2000" dirty="0">
                <a:solidFill>
                  <a:schemeClr val="accent1">
                    <a:lumMod val="75000"/>
                  </a:schemeClr>
                </a:solidFill>
              </a:rPr>
              <a:t> – </a:t>
            </a:r>
            <a:r>
              <a:rPr lang="en-GB" sz="2000" dirty="0">
                <a:solidFill>
                  <a:srgbClr val="FFC000"/>
                </a:solidFill>
              </a:rPr>
              <a:t>Suppliers </a:t>
            </a:r>
            <a:r>
              <a:rPr lang="en-GB" sz="2000" dirty="0">
                <a:solidFill>
                  <a:schemeClr val="accent1">
                    <a:lumMod val="75000"/>
                  </a:schemeClr>
                </a:solidFill>
              </a:rPr>
              <a:t>– </a:t>
            </a:r>
            <a:r>
              <a:rPr lang="en-GB" sz="2000" dirty="0">
                <a:solidFill>
                  <a:schemeClr val="accent3">
                    <a:lumMod val="75000"/>
                  </a:schemeClr>
                </a:solidFill>
              </a:rPr>
              <a:t>Maintainers</a:t>
            </a:r>
            <a:r>
              <a:rPr lang="en-GB" sz="2000" dirty="0">
                <a:solidFill>
                  <a:schemeClr val="accent1">
                    <a:lumMod val="75000"/>
                  </a:schemeClr>
                </a:solidFill>
              </a:rPr>
              <a:t> </a:t>
            </a:r>
          </a:p>
          <a:p>
            <a:pPr>
              <a:buSzPct val="60000"/>
            </a:pPr>
            <a:r>
              <a:rPr lang="en-GB" sz="2000" dirty="0">
                <a:solidFill>
                  <a:schemeClr val="accent1">
                    <a:lumMod val="75000"/>
                  </a:schemeClr>
                </a:solidFill>
              </a:rPr>
              <a:t>  – </a:t>
            </a:r>
            <a:r>
              <a:rPr lang="en-GB" sz="2000" dirty="0">
                <a:solidFill>
                  <a:srgbClr val="C00000"/>
                </a:solidFill>
              </a:rPr>
              <a:t>Academia</a:t>
            </a:r>
            <a:r>
              <a:rPr lang="en-GB" sz="2000" dirty="0">
                <a:solidFill>
                  <a:schemeClr val="accent1">
                    <a:lumMod val="75000"/>
                  </a:schemeClr>
                </a:solidFill>
              </a:rPr>
              <a:t> – </a:t>
            </a:r>
            <a:r>
              <a:rPr lang="en-GB" sz="2000" dirty="0">
                <a:solidFill>
                  <a:srgbClr val="0432FF"/>
                </a:solidFill>
              </a:rPr>
              <a:t>Disruptors</a:t>
            </a:r>
            <a:r>
              <a:rPr lang="en-GB" sz="2000" dirty="0">
                <a:solidFill>
                  <a:schemeClr val="accent1">
                    <a:lumMod val="75000"/>
                  </a:schemeClr>
                </a:solidFill>
              </a:rPr>
              <a:t> – </a:t>
            </a:r>
            <a:r>
              <a:rPr lang="en-GB" sz="2000" dirty="0">
                <a:solidFill>
                  <a:srgbClr val="92D050"/>
                </a:solidFill>
              </a:rPr>
              <a:t>The Public</a:t>
            </a:r>
          </a:p>
        </p:txBody>
      </p:sp>
      <p:sp>
        <p:nvSpPr>
          <p:cNvPr id="3" name="Title 2"/>
          <p:cNvSpPr>
            <a:spLocks noGrp="1"/>
          </p:cNvSpPr>
          <p:nvPr>
            <p:ph type="title"/>
          </p:nvPr>
        </p:nvSpPr>
        <p:spPr/>
        <p:txBody>
          <a:bodyPr>
            <a:normAutofit fontScale="90000"/>
          </a:bodyPr>
          <a:lstStyle/>
          <a:p>
            <a:r>
              <a:rPr lang="en-US" dirty="0"/>
              <a:t>In Conclusion… </a:t>
            </a:r>
          </a:p>
        </p:txBody>
      </p:sp>
      <p:pic>
        <p:nvPicPr>
          <p:cNvPr id="6" name="Picture 5">
            <a:extLst>
              <a:ext uri="{FF2B5EF4-FFF2-40B4-BE49-F238E27FC236}">
                <a16:creationId xmlns:a16="http://schemas.microsoft.com/office/drawing/2014/main" id="{4858E004-D7D5-44B8-8C64-1D7452511E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7EB3E982-EA3A-4EB1-9953-CABEB6731046}"/>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33</a:t>
            </a:fld>
            <a:endParaRPr lang="en-US" dirty="0">
              <a:solidFill>
                <a:schemeClr val="bg1"/>
              </a:solidFill>
            </a:endParaRPr>
          </a:p>
        </p:txBody>
      </p:sp>
    </p:spTree>
    <p:extLst>
      <p:ext uri="{BB962C8B-B14F-4D97-AF65-F5344CB8AC3E}">
        <p14:creationId xmlns:p14="http://schemas.microsoft.com/office/powerpoint/2010/main" val="274804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29DB99-2A18-1048-94FF-0FE591E0487B}"/>
              </a:ext>
            </a:extLst>
          </p:cNvPr>
          <p:cNvSpPr txBox="1"/>
          <p:nvPr/>
        </p:nvSpPr>
        <p:spPr>
          <a:xfrm>
            <a:off x="2745022" y="2303631"/>
            <a:ext cx="4037648" cy="2728696"/>
          </a:xfrm>
          <a:prstGeom prst="rect">
            <a:avLst/>
          </a:prstGeom>
          <a:noFill/>
        </p:spPr>
        <p:txBody>
          <a:bodyPr wrap="square" rtlCol="0">
            <a:spAutoFit/>
          </a:bodyPr>
          <a:lstStyle/>
          <a:p>
            <a:pPr algn="ctr">
              <a:lnSpc>
                <a:spcPct val="150000"/>
              </a:lnSpc>
            </a:pPr>
            <a:r>
              <a:rPr lang="en-US" sz="3600" b="1" dirty="0">
                <a:solidFill>
                  <a:srgbClr val="0000FF"/>
                </a:solidFill>
                <a:latin typeface="Snell Roundhand" panose="02000603080000090004" pitchFamily="2" charset="77"/>
              </a:rPr>
              <a:t>Thanks!</a:t>
            </a:r>
          </a:p>
          <a:p>
            <a:pPr algn="ctr">
              <a:lnSpc>
                <a:spcPct val="150000"/>
              </a:lnSpc>
            </a:pPr>
            <a:r>
              <a:rPr lang="en-US" sz="2700" b="1" dirty="0">
                <a:solidFill>
                  <a:srgbClr val="0000FF"/>
                </a:solidFill>
              </a:rPr>
              <a:t>Ibrahim Odeh </a:t>
            </a:r>
          </a:p>
          <a:p>
            <a:pPr algn="ctr">
              <a:lnSpc>
                <a:spcPct val="150000"/>
              </a:lnSpc>
            </a:pPr>
            <a:r>
              <a:rPr lang="en-US" sz="2700" b="1" dirty="0">
                <a:solidFill>
                  <a:srgbClr val="0000FF"/>
                </a:solidFill>
                <a:hlinkClick r:id="rId3"/>
              </a:rPr>
              <a:t>ODEH@Columbia.Edu</a:t>
            </a:r>
            <a:endParaRPr lang="en-US" sz="2700" b="1" dirty="0">
              <a:solidFill>
                <a:srgbClr val="0000FF"/>
              </a:solidFill>
            </a:endParaRPr>
          </a:p>
          <a:p>
            <a:pPr algn="ctr">
              <a:lnSpc>
                <a:spcPct val="150000"/>
              </a:lnSpc>
            </a:pPr>
            <a:endParaRPr lang="en-US" sz="2700" b="1" dirty="0">
              <a:solidFill>
                <a:srgbClr val="0000FF"/>
              </a:solidFill>
            </a:endParaRPr>
          </a:p>
        </p:txBody>
      </p:sp>
      <p:pic>
        <p:nvPicPr>
          <p:cNvPr id="6" name="Picture 5">
            <a:extLst>
              <a:ext uri="{FF2B5EF4-FFF2-40B4-BE49-F238E27FC236}">
                <a16:creationId xmlns:a16="http://schemas.microsoft.com/office/drawing/2014/main" id="{5B56F7EB-BB05-49BE-905A-EE2D4DFBB5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32EE0E62-C657-46DA-850E-52BF35E1713C}"/>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34</a:t>
            </a:fld>
            <a:endParaRPr lang="en-US" dirty="0">
              <a:solidFill>
                <a:schemeClr val="bg1"/>
              </a:solidFill>
            </a:endParaRPr>
          </a:p>
        </p:txBody>
      </p:sp>
    </p:spTree>
    <p:extLst>
      <p:ext uri="{BB962C8B-B14F-4D97-AF65-F5344CB8AC3E}">
        <p14:creationId xmlns:p14="http://schemas.microsoft.com/office/powerpoint/2010/main" val="336173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29DB99-2A18-1048-94FF-0FE591E0487B}"/>
              </a:ext>
            </a:extLst>
          </p:cNvPr>
          <p:cNvSpPr txBox="1"/>
          <p:nvPr/>
        </p:nvSpPr>
        <p:spPr>
          <a:xfrm>
            <a:off x="2745022" y="2303631"/>
            <a:ext cx="4037648" cy="2585323"/>
          </a:xfrm>
          <a:prstGeom prst="rect">
            <a:avLst/>
          </a:prstGeom>
          <a:noFill/>
        </p:spPr>
        <p:txBody>
          <a:bodyPr wrap="square" rtlCol="0">
            <a:spAutoFit/>
          </a:bodyPr>
          <a:lstStyle/>
          <a:p>
            <a:pPr algn="ctr">
              <a:lnSpc>
                <a:spcPct val="150000"/>
              </a:lnSpc>
            </a:pPr>
            <a:r>
              <a:rPr lang="en-US" sz="3600" b="1" dirty="0">
                <a:solidFill>
                  <a:schemeClr val="bg1">
                    <a:lumMod val="50000"/>
                  </a:schemeClr>
                </a:solidFill>
                <a:latin typeface="Snell Roundhand" panose="02000603080000090004" pitchFamily="2" charset="77"/>
              </a:rPr>
              <a:t>Additional supporting slides; if needed! </a:t>
            </a:r>
            <a:endParaRPr lang="en-US" sz="2700" b="1" dirty="0">
              <a:solidFill>
                <a:schemeClr val="bg1">
                  <a:lumMod val="50000"/>
                </a:schemeClr>
              </a:solidFill>
            </a:endParaRPr>
          </a:p>
        </p:txBody>
      </p:sp>
      <p:pic>
        <p:nvPicPr>
          <p:cNvPr id="6" name="Picture 5">
            <a:extLst>
              <a:ext uri="{FF2B5EF4-FFF2-40B4-BE49-F238E27FC236}">
                <a16:creationId xmlns:a16="http://schemas.microsoft.com/office/drawing/2014/main" id="{EE26B37E-995D-4BCC-878F-6D859D15BE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6302981A-FA8E-473B-A04D-6EF6FD02D511}"/>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35</a:t>
            </a:fld>
            <a:endParaRPr lang="en-US" dirty="0">
              <a:solidFill>
                <a:schemeClr val="bg1"/>
              </a:solidFill>
            </a:endParaRPr>
          </a:p>
        </p:txBody>
      </p:sp>
    </p:spTree>
    <p:extLst>
      <p:ext uri="{BB962C8B-B14F-4D97-AF65-F5344CB8AC3E}">
        <p14:creationId xmlns:p14="http://schemas.microsoft.com/office/powerpoint/2010/main" val="2485325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21405"/>
          <a:stretch/>
        </p:blipFill>
        <p:spPr>
          <a:xfrm>
            <a:off x="706333" y="659532"/>
            <a:ext cx="7786089" cy="548569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6480" y="5913178"/>
            <a:ext cx="2194561" cy="274320"/>
          </a:xfrm>
          <a:prstGeom prst="rect">
            <a:avLst/>
          </a:prstGeom>
        </p:spPr>
      </p:pic>
      <p:sp>
        <p:nvSpPr>
          <p:cNvPr id="8" name="Title 1">
            <a:extLst>
              <a:ext uri="{FF2B5EF4-FFF2-40B4-BE49-F238E27FC236}">
                <a16:creationId xmlns:a16="http://schemas.microsoft.com/office/drawing/2014/main" id="{BEA5BC2F-A555-3947-B2DF-DFB54965EEA1}"/>
              </a:ext>
            </a:extLst>
          </p:cNvPr>
          <p:cNvSpPr>
            <a:spLocks noGrp="1"/>
          </p:cNvSpPr>
          <p:nvPr>
            <p:ph type="title"/>
          </p:nvPr>
        </p:nvSpPr>
        <p:spPr>
          <a:xfrm>
            <a:off x="141240" y="115747"/>
            <a:ext cx="8861520" cy="433527"/>
          </a:xfrm>
        </p:spPr>
        <p:txBody>
          <a:bodyPr>
            <a:normAutofit fontScale="90000"/>
          </a:bodyPr>
          <a:lstStyle/>
          <a:p>
            <a:r>
              <a:rPr lang="en-US" dirty="0"/>
              <a:t>Index of US Labor Productivity </a:t>
            </a:r>
            <a:endParaRPr lang="en-US" dirty="0">
              <a:effectLst/>
            </a:endParaRPr>
          </a:p>
        </p:txBody>
      </p:sp>
      <p:pic>
        <p:nvPicPr>
          <p:cNvPr id="10" name="Picture 9">
            <a:extLst>
              <a:ext uri="{FF2B5EF4-FFF2-40B4-BE49-F238E27FC236}">
                <a16:creationId xmlns:a16="http://schemas.microsoft.com/office/drawing/2014/main" id="{F8631D1D-53FC-4BBC-9729-8BFC792F8B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9" name="Slide Number Placeholder 9">
            <a:extLst>
              <a:ext uri="{FF2B5EF4-FFF2-40B4-BE49-F238E27FC236}">
                <a16:creationId xmlns:a16="http://schemas.microsoft.com/office/drawing/2014/main" id="{1300C07C-143A-4757-993C-403B27339208}"/>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36</a:t>
            </a:fld>
            <a:endParaRPr lang="en-US" dirty="0">
              <a:solidFill>
                <a:schemeClr val="bg1"/>
              </a:solidFill>
            </a:endParaRPr>
          </a:p>
        </p:txBody>
      </p:sp>
    </p:spTree>
    <p:extLst>
      <p:ext uri="{BB962C8B-B14F-4D97-AF65-F5344CB8AC3E}">
        <p14:creationId xmlns:p14="http://schemas.microsoft.com/office/powerpoint/2010/main" val="1886513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92" y="1181083"/>
            <a:ext cx="9048816" cy="4495833"/>
          </a:xfrm>
          <a:prstGeom prst="rect">
            <a:avLst/>
          </a:prstGeom>
        </p:spPr>
      </p:pic>
      <p:pic>
        <p:nvPicPr>
          <p:cNvPr id="6" name="Picture 5">
            <a:extLst>
              <a:ext uri="{FF2B5EF4-FFF2-40B4-BE49-F238E27FC236}">
                <a16:creationId xmlns:a16="http://schemas.microsoft.com/office/drawing/2014/main" id="{9B36CF51-3C61-4A65-9513-38E8C3BBEE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4" name="Slide Number Placeholder 9">
            <a:extLst>
              <a:ext uri="{FF2B5EF4-FFF2-40B4-BE49-F238E27FC236}">
                <a16:creationId xmlns:a16="http://schemas.microsoft.com/office/drawing/2014/main" id="{EB3652DE-FA00-4B91-9FBB-140352BA5329}"/>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37</a:t>
            </a:fld>
            <a:endParaRPr lang="en-US" dirty="0">
              <a:solidFill>
                <a:schemeClr val="bg1"/>
              </a:solidFill>
            </a:endParaRPr>
          </a:p>
        </p:txBody>
      </p:sp>
    </p:spTree>
    <p:extLst>
      <p:ext uri="{BB962C8B-B14F-4D97-AF65-F5344CB8AC3E}">
        <p14:creationId xmlns:p14="http://schemas.microsoft.com/office/powerpoint/2010/main" val="1265120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5AB048E-FD19-6F4D-BD61-A8752DBD953D}"/>
              </a:ext>
            </a:extLst>
          </p:cNvPr>
          <p:cNvPicPr>
            <a:picLocks noChangeAspect="1"/>
          </p:cNvPicPr>
          <p:nvPr/>
        </p:nvPicPr>
        <p:blipFill>
          <a:blip r:embed="rId3"/>
          <a:stretch>
            <a:fillRect/>
          </a:stretch>
        </p:blipFill>
        <p:spPr>
          <a:xfrm>
            <a:off x="793933" y="1510717"/>
            <a:ext cx="7379141" cy="4731293"/>
          </a:xfrm>
          <a:prstGeom prst="rect">
            <a:avLst/>
          </a:prstGeom>
        </p:spPr>
      </p:pic>
      <p:sp>
        <p:nvSpPr>
          <p:cNvPr id="3" name="TextBox 2"/>
          <p:cNvSpPr txBox="1"/>
          <p:nvPr/>
        </p:nvSpPr>
        <p:spPr>
          <a:xfrm>
            <a:off x="2994302" y="651940"/>
            <a:ext cx="2072106" cy="369332"/>
          </a:xfrm>
          <a:prstGeom prst="rect">
            <a:avLst/>
          </a:prstGeom>
          <a:solidFill>
            <a:schemeClr val="bg1">
              <a:lumMod val="65000"/>
            </a:schemeClr>
          </a:solidFill>
        </p:spPr>
        <p:txBody>
          <a:bodyPr wrap="none" rtlCol="0">
            <a:spAutoFit/>
          </a:bodyPr>
          <a:lstStyle/>
          <a:p>
            <a:r>
              <a:rPr lang="en-US" b="1" dirty="0">
                <a:solidFill>
                  <a:schemeClr val="bg1"/>
                </a:solidFill>
              </a:rPr>
              <a:t>Reshape Regulation</a:t>
            </a:r>
          </a:p>
        </p:txBody>
      </p:sp>
      <p:sp>
        <p:nvSpPr>
          <p:cNvPr id="20" name="TextBox 19"/>
          <p:cNvSpPr txBox="1"/>
          <p:nvPr/>
        </p:nvSpPr>
        <p:spPr>
          <a:xfrm>
            <a:off x="5280480" y="651940"/>
            <a:ext cx="1805431" cy="369332"/>
          </a:xfrm>
          <a:prstGeom prst="rect">
            <a:avLst/>
          </a:prstGeom>
          <a:solidFill>
            <a:schemeClr val="tx1"/>
          </a:solidFill>
        </p:spPr>
        <p:txBody>
          <a:bodyPr wrap="none" rtlCol="0">
            <a:spAutoFit/>
          </a:bodyPr>
          <a:lstStyle/>
          <a:p>
            <a:r>
              <a:rPr lang="en-US" b="1" dirty="0">
                <a:solidFill>
                  <a:schemeClr val="bg1"/>
                </a:solidFill>
              </a:rPr>
              <a:t>Rewire Contracts</a:t>
            </a:r>
          </a:p>
        </p:txBody>
      </p:sp>
      <p:sp>
        <p:nvSpPr>
          <p:cNvPr id="21" name="TextBox 20"/>
          <p:cNvSpPr txBox="1"/>
          <p:nvPr/>
        </p:nvSpPr>
        <p:spPr>
          <a:xfrm>
            <a:off x="3998548" y="1083094"/>
            <a:ext cx="1612749" cy="369332"/>
          </a:xfrm>
          <a:prstGeom prst="rect">
            <a:avLst/>
          </a:prstGeom>
          <a:solidFill>
            <a:schemeClr val="accent2"/>
          </a:solidFill>
        </p:spPr>
        <p:txBody>
          <a:bodyPr wrap="none" rtlCol="0">
            <a:spAutoFit/>
          </a:bodyPr>
          <a:lstStyle/>
          <a:p>
            <a:r>
              <a:rPr lang="en-US" b="1" dirty="0">
                <a:solidFill>
                  <a:schemeClr val="bg1"/>
                </a:solidFill>
              </a:rPr>
              <a:t>Rethink Design</a:t>
            </a:r>
          </a:p>
        </p:txBody>
      </p:sp>
      <p:sp>
        <p:nvSpPr>
          <p:cNvPr id="22" name="TextBox 21"/>
          <p:cNvSpPr txBox="1"/>
          <p:nvPr/>
        </p:nvSpPr>
        <p:spPr>
          <a:xfrm>
            <a:off x="144125" y="1083094"/>
            <a:ext cx="3781484" cy="369332"/>
          </a:xfrm>
          <a:prstGeom prst="rect">
            <a:avLst/>
          </a:prstGeom>
          <a:solidFill>
            <a:srgbClr val="0432FF"/>
          </a:solidFill>
        </p:spPr>
        <p:txBody>
          <a:bodyPr wrap="none" rtlCol="0">
            <a:spAutoFit/>
          </a:bodyPr>
          <a:lstStyle/>
          <a:p>
            <a:r>
              <a:rPr lang="en-US" b="1" dirty="0">
                <a:solidFill>
                  <a:schemeClr val="bg1"/>
                </a:solidFill>
              </a:rPr>
              <a:t>Improve Procurement &amp; Supply Chain</a:t>
            </a:r>
          </a:p>
        </p:txBody>
      </p:sp>
      <p:sp>
        <p:nvSpPr>
          <p:cNvPr id="23" name="TextBox 22"/>
          <p:cNvSpPr txBox="1"/>
          <p:nvPr/>
        </p:nvSpPr>
        <p:spPr>
          <a:xfrm>
            <a:off x="144125" y="651940"/>
            <a:ext cx="2636106" cy="369332"/>
          </a:xfrm>
          <a:prstGeom prst="rect">
            <a:avLst/>
          </a:prstGeom>
          <a:solidFill>
            <a:schemeClr val="accent6"/>
          </a:solidFill>
        </p:spPr>
        <p:txBody>
          <a:bodyPr wrap="none" rtlCol="0">
            <a:spAutoFit/>
          </a:bodyPr>
          <a:lstStyle/>
          <a:p>
            <a:r>
              <a:rPr lang="en-US" b="1" dirty="0">
                <a:solidFill>
                  <a:schemeClr val="bg1"/>
                </a:solidFill>
              </a:rPr>
              <a:t>Improve Onsite Execution</a:t>
            </a:r>
          </a:p>
        </p:txBody>
      </p:sp>
      <p:sp>
        <p:nvSpPr>
          <p:cNvPr id="24" name="TextBox 23"/>
          <p:cNvSpPr txBox="1"/>
          <p:nvPr/>
        </p:nvSpPr>
        <p:spPr>
          <a:xfrm>
            <a:off x="5695634" y="1083094"/>
            <a:ext cx="3196581" cy="369332"/>
          </a:xfrm>
          <a:prstGeom prst="rect">
            <a:avLst/>
          </a:prstGeom>
          <a:solidFill>
            <a:srgbClr val="FF0000"/>
          </a:solidFill>
        </p:spPr>
        <p:txBody>
          <a:bodyPr wrap="none" rtlCol="0">
            <a:spAutoFit/>
          </a:bodyPr>
          <a:lstStyle/>
          <a:p>
            <a:r>
              <a:rPr lang="en-US" b="1" dirty="0">
                <a:solidFill>
                  <a:schemeClr val="bg1"/>
                </a:solidFill>
              </a:rPr>
              <a:t>Infuse Technology &amp; Innovation</a:t>
            </a:r>
          </a:p>
        </p:txBody>
      </p:sp>
      <p:sp>
        <p:nvSpPr>
          <p:cNvPr id="25" name="TextBox 24"/>
          <p:cNvSpPr txBox="1"/>
          <p:nvPr/>
        </p:nvSpPr>
        <p:spPr>
          <a:xfrm>
            <a:off x="7246315" y="651940"/>
            <a:ext cx="1645900" cy="369332"/>
          </a:xfrm>
          <a:prstGeom prst="rect">
            <a:avLst/>
          </a:prstGeom>
          <a:solidFill>
            <a:schemeClr val="accent4">
              <a:lumMod val="75000"/>
            </a:schemeClr>
          </a:solidFill>
        </p:spPr>
        <p:txBody>
          <a:bodyPr wrap="none" rtlCol="0">
            <a:spAutoFit/>
          </a:bodyPr>
          <a:lstStyle/>
          <a:p>
            <a:r>
              <a:rPr lang="en-US" b="1" dirty="0">
                <a:solidFill>
                  <a:schemeClr val="bg1"/>
                </a:solidFill>
              </a:rPr>
              <a:t>Reskill Workers</a:t>
            </a:r>
          </a:p>
        </p:txBody>
      </p:sp>
      <p:sp>
        <p:nvSpPr>
          <p:cNvPr id="4" name="Rectangle 3"/>
          <p:cNvSpPr/>
          <p:nvPr/>
        </p:nvSpPr>
        <p:spPr>
          <a:xfrm>
            <a:off x="1274015" y="2034370"/>
            <a:ext cx="6805976" cy="1114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74015" y="3562135"/>
            <a:ext cx="6805976"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274015" y="4554500"/>
            <a:ext cx="6805976"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74015" y="5546865"/>
            <a:ext cx="6805976"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53237" y="2173732"/>
            <a:ext cx="251870" cy="24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29003" y="2173733"/>
            <a:ext cx="251870" cy="24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53237" y="3639975"/>
            <a:ext cx="251870" cy="24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629003" y="4635209"/>
            <a:ext cx="251870" cy="24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29003" y="5675573"/>
            <a:ext cx="251870" cy="24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53237" y="5675573"/>
            <a:ext cx="251870" cy="24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5176" y="5675573"/>
            <a:ext cx="251870" cy="2455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55176" y="4635209"/>
            <a:ext cx="251870" cy="2455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481349" y="5675572"/>
            <a:ext cx="251870" cy="2455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79410" y="2173733"/>
            <a:ext cx="251870" cy="2455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81349" y="4635209"/>
            <a:ext cx="251870" cy="2455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79410" y="3639975"/>
            <a:ext cx="251870" cy="24550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907522" y="4635209"/>
            <a:ext cx="251870" cy="24550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79410" y="5677448"/>
            <a:ext cx="251870" cy="245503"/>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333695" y="4635209"/>
            <a:ext cx="251870" cy="245503"/>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33710" y="3639975"/>
            <a:ext cx="251870" cy="245503"/>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05583" y="2173733"/>
            <a:ext cx="251870" cy="245503"/>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055176" y="2173731"/>
            <a:ext cx="251870" cy="245503"/>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907522" y="5677448"/>
            <a:ext cx="251870" cy="245503"/>
          </a:xfrm>
          <a:prstGeom prst="ellipse">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31756" y="2173733"/>
            <a:ext cx="251870" cy="2455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481349" y="2173730"/>
            <a:ext cx="251870" cy="2455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759868" y="4635209"/>
            <a:ext cx="251870" cy="2455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55176" y="3639975"/>
            <a:ext cx="251870" cy="2455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07522" y="2173729"/>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186041" y="4635209"/>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33695" y="5677448"/>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53237" y="4635209"/>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476642" y="3645418"/>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05583" y="3623261"/>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757929" y="2173733"/>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905583" y="5677448"/>
            <a:ext cx="251870" cy="2455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4DA74186-39BC-409D-8BA1-6952954A3E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7" name="Slide Number Placeholder 9">
            <a:extLst>
              <a:ext uri="{FF2B5EF4-FFF2-40B4-BE49-F238E27FC236}">
                <a16:creationId xmlns:a16="http://schemas.microsoft.com/office/drawing/2014/main" id="{EEED0443-B20B-4F79-B82B-CB2975B45F50}"/>
              </a:ext>
            </a:extLst>
          </p:cNvPr>
          <p:cNvSpPr txBox="1">
            <a:spLocks/>
          </p:cNvSpPr>
          <p:nvPr/>
        </p:nvSpPr>
        <p:spPr>
          <a:xfrm>
            <a:off x="-1659432"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38</a:t>
            </a:fld>
            <a:endParaRPr lang="en-US" dirty="0">
              <a:solidFill>
                <a:schemeClr val="bg1"/>
              </a:solidFill>
            </a:endParaRPr>
          </a:p>
        </p:txBody>
      </p:sp>
    </p:spTree>
    <p:extLst>
      <p:ext uri="{BB962C8B-B14F-4D97-AF65-F5344CB8AC3E}">
        <p14:creationId xmlns:p14="http://schemas.microsoft.com/office/powerpoint/2010/main" val="205764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68B7-52F7-CF42-B7BE-46BCC99612CC}"/>
              </a:ext>
            </a:extLst>
          </p:cNvPr>
          <p:cNvSpPr>
            <a:spLocks noGrp="1"/>
          </p:cNvSpPr>
          <p:nvPr>
            <p:ph type="title"/>
          </p:nvPr>
        </p:nvSpPr>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D8D2CC5C-BC4D-7348-B520-97AB5C4762C5}"/>
              </a:ext>
            </a:extLst>
          </p:cNvPr>
          <p:cNvSpPr>
            <a:spLocks noGrp="1"/>
          </p:cNvSpPr>
          <p:nvPr>
            <p:ph idx="1"/>
          </p:nvPr>
        </p:nvSpPr>
        <p:spPr/>
        <p:txBody>
          <a:bodyPr/>
          <a:lstStyle/>
          <a:p>
            <a:pPr>
              <a:lnSpc>
                <a:spcPct val="200000"/>
              </a:lnSpc>
            </a:pPr>
            <a:r>
              <a:rPr lang="en-US" b="1" dirty="0">
                <a:solidFill>
                  <a:srgbClr val="0432FF"/>
                </a:solidFill>
              </a:rPr>
              <a:t>Construction Industry Environment </a:t>
            </a:r>
          </a:p>
          <a:p>
            <a:pPr>
              <a:lnSpc>
                <a:spcPct val="200000"/>
              </a:lnSpc>
            </a:pPr>
            <a:r>
              <a:rPr lang="en-US" dirty="0"/>
              <a:t>Trends Shaping the Industry</a:t>
            </a:r>
          </a:p>
          <a:p>
            <a:pPr>
              <a:lnSpc>
                <a:spcPct val="200000"/>
              </a:lnSpc>
            </a:pPr>
            <a:r>
              <a:rPr lang="en-US" dirty="0"/>
              <a:t>Industry Transformation Framework</a:t>
            </a:r>
          </a:p>
          <a:p>
            <a:pPr>
              <a:lnSpc>
                <a:spcPct val="200000"/>
              </a:lnSpc>
            </a:pPr>
            <a:r>
              <a:rPr lang="en-US" dirty="0"/>
              <a:t>Examples</a:t>
            </a:r>
          </a:p>
        </p:txBody>
      </p:sp>
      <p:pic>
        <p:nvPicPr>
          <p:cNvPr id="6" name="Picture 5">
            <a:extLst>
              <a:ext uri="{FF2B5EF4-FFF2-40B4-BE49-F238E27FC236}">
                <a16:creationId xmlns:a16="http://schemas.microsoft.com/office/drawing/2014/main" id="{25583932-4AE3-4BE1-BE74-4B0140502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5" name="Slide Number Placeholder 9">
            <a:extLst>
              <a:ext uri="{FF2B5EF4-FFF2-40B4-BE49-F238E27FC236}">
                <a16:creationId xmlns:a16="http://schemas.microsoft.com/office/drawing/2014/main" id="{E7049572-0B9B-44E5-A4B3-87B8F219E48A}"/>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4</a:t>
            </a:fld>
            <a:endParaRPr lang="en-US" dirty="0">
              <a:solidFill>
                <a:schemeClr val="bg1"/>
              </a:solidFill>
            </a:endParaRPr>
          </a:p>
        </p:txBody>
      </p:sp>
    </p:spTree>
    <p:extLst>
      <p:ext uri="{BB962C8B-B14F-4D97-AF65-F5344CB8AC3E}">
        <p14:creationId xmlns:p14="http://schemas.microsoft.com/office/powerpoint/2010/main" val="156838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1BE4F-191B-764E-81A4-53CD66608AB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324377" y="1427572"/>
            <a:ext cx="2377440" cy="1371600"/>
          </a:xfrm>
          <a:prstGeom prst="rect">
            <a:avLst/>
          </a:prstGeom>
        </p:spPr>
      </p:pic>
      <p:sp>
        <p:nvSpPr>
          <p:cNvPr id="5" name="Text Box 13">
            <a:extLst>
              <a:ext uri="{FF2B5EF4-FFF2-40B4-BE49-F238E27FC236}">
                <a16:creationId xmlns:a16="http://schemas.microsoft.com/office/drawing/2014/main" id="{0E22BF18-4F19-1545-9D9F-C6E74867D2D6}"/>
              </a:ext>
            </a:extLst>
          </p:cNvPr>
          <p:cNvSpPr txBox="1">
            <a:spLocks noChangeArrowheads="1"/>
          </p:cNvSpPr>
          <p:nvPr/>
        </p:nvSpPr>
        <p:spPr bwMode="auto">
          <a:xfrm>
            <a:off x="7079593" y="1349616"/>
            <a:ext cx="170751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US" sz="1600" b="1" dirty="0">
                <a:latin typeface="Century Gothic" charset="0"/>
              </a:rPr>
              <a:t>2200 years ago</a:t>
            </a:r>
          </a:p>
        </p:txBody>
      </p:sp>
      <p:pic>
        <p:nvPicPr>
          <p:cNvPr id="6" name="Picture 5">
            <a:extLst>
              <a:ext uri="{FF2B5EF4-FFF2-40B4-BE49-F238E27FC236}">
                <a16:creationId xmlns:a16="http://schemas.microsoft.com/office/drawing/2014/main" id="{C84B9A5E-CB16-2245-A834-41D4840C17CB}"/>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12177" y="1427572"/>
            <a:ext cx="2377440" cy="1371600"/>
          </a:xfrm>
          <a:prstGeom prst="rect">
            <a:avLst/>
          </a:prstGeom>
        </p:spPr>
      </p:pic>
      <p:sp>
        <p:nvSpPr>
          <p:cNvPr id="7" name="Text Box 13">
            <a:extLst>
              <a:ext uri="{FF2B5EF4-FFF2-40B4-BE49-F238E27FC236}">
                <a16:creationId xmlns:a16="http://schemas.microsoft.com/office/drawing/2014/main" id="{DF1EFE93-EAB9-5642-8F05-5CFBFB57499B}"/>
              </a:ext>
            </a:extLst>
          </p:cNvPr>
          <p:cNvSpPr txBox="1">
            <a:spLocks noChangeArrowheads="1"/>
          </p:cNvSpPr>
          <p:nvPr/>
        </p:nvSpPr>
        <p:spPr bwMode="auto">
          <a:xfrm>
            <a:off x="1864325" y="1370882"/>
            <a:ext cx="170751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US" sz="1600" b="1" dirty="0">
                <a:latin typeface="Century Gothic" charset="0"/>
              </a:rPr>
              <a:t>4500 years ago</a:t>
            </a:r>
          </a:p>
        </p:txBody>
      </p:sp>
      <p:pic>
        <p:nvPicPr>
          <p:cNvPr id="8" name="Picture 7">
            <a:extLst>
              <a:ext uri="{FF2B5EF4-FFF2-40B4-BE49-F238E27FC236}">
                <a16:creationId xmlns:a16="http://schemas.microsoft.com/office/drawing/2014/main" id="{D1240DDD-9CDC-3547-888A-834D31F9AE4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763938" y="1427573"/>
            <a:ext cx="2377440" cy="1367609"/>
          </a:xfrm>
          <a:prstGeom prst="rect">
            <a:avLst/>
          </a:prstGeom>
        </p:spPr>
      </p:pic>
      <p:sp>
        <p:nvSpPr>
          <p:cNvPr id="9" name="Text Box 13">
            <a:extLst>
              <a:ext uri="{FF2B5EF4-FFF2-40B4-BE49-F238E27FC236}">
                <a16:creationId xmlns:a16="http://schemas.microsoft.com/office/drawing/2014/main" id="{4D615063-6EBC-5F41-8AE6-366852642FD2}"/>
              </a:ext>
            </a:extLst>
          </p:cNvPr>
          <p:cNvSpPr txBox="1">
            <a:spLocks noChangeArrowheads="1"/>
          </p:cNvSpPr>
          <p:nvPr/>
        </p:nvSpPr>
        <p:spPr bwMode="auto">
          <a:xfrm>
            <a:off x="4531325" y="1360249"/>
            <a:ext cx="170751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US" sz="1600" b="1" dirty="0">
                <a:latin typeface="Century Gothic" charset="0"/>
              </a:rPr>
              <a:t>2600 years ago</a:t>
            </a:r>
          </a:p>
        </p:txBody>
      </p:sp>
      <p:pic>
        <p:nvPicPr>
          <p:cNvPr id="10" name="Picture 6" descr="Old West Surveyors">
            <a:extLst>
              <a:ext uri="{FF2B5EF4-FFF2-40B4-BE49-F238E27FC236}">
                <a16:creationId xmlns:a16="http://schemas.microsoft.com/office/drawing/2014/main" id="{0B5AA3B7-7FC3-5D42-8446-BE2D45E28489}"/>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112177" y="4142418"/>
            <a:ext cx="23774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onstruction surveying 2000">
            <a:extLst>
              <a:ext uri="{FF2B5EF4-FFF2-40B4-BE49-F238E27FC236}">
                <a16:creationId xmlns:a16="http://schemas.microsoft.com/office/drawing/2014/main" id="{425D2C6D-A007-A04F-ACCC-CC3CF9E5A7D0}"/>
              </a:ext>
            </a:extLst>
          </p:cNvPr>
          <p:cNvPicPr>
            <a:picLocks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763938" y="4144046"/>
            <a:ext cx="23774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onstruction surveying future">
            <a:extLst>
              <a:ext uri="{FF2B5EF4-FFF2-40B4-BE49-F238E27FC236}">
                <a16:creationId xmlns:a16="http://schemas.microsoft.com/office/drawing/2014/main" id="{02F94636-ECA9-4740-8BB2-3EF2283CD4E8}"/>
              </a:ext>
            </a:extLst>
          </p:cNvPr>
          <p:cNvPicPr>
            <a:picLocks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324377" y="4146775"/>
            <a:ext cx="237744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1A130927-FF42-114F-ABA7-A970FF6EED3B}"/>
              </a:ext>
            </a:extLst>
          </p:cNvPr>
          <p:cNvSpPr txBox="1">
            <a:spLocks noChangeArrowheads="1"/>
          </p:cNvSpPr>
          <p:nvPr/>
        </p:nvSpPr>
        <p:spPr bwMode="auto">
          <a:xfrm>
            <a:off x="766916" y="774295"/>
            <a:ext cx="5220929" cy="2649426"/>
          </a:xfrm>
          <a:prstGeom prst="rect">
            <a:avLst/>
          </a:prstGeom>
          <a:noFill/>
          <a:ln w="9525">
            <a:noFill/>
            <a:miter lim="800000"/>
            <a:headEnd/>
            <a:tailEnd/>
          </a:ln>
        </p:spPr>
        <p:txBody>
          <a:bodyPr/>
          <a:lstStyle/>
          <a:p>
            <a:pPr marL="342900" indent="-342900" eaLnBrk="0" hangingPunct="0">
              <a:buFontTx/>
              <a:buChar char="•"/>
              <a:defRPr/>
            </a:pPr>
            <a:r>
              <a:rPr lang="en-US" sz="2800" b="1" kern="0" dirty="0">
                <a:solidFill>
                  <a:srgbClr val="0000FF"/>
                </a:solidFill>
                <a:ea typeface="ＭＳ Ｐゴシック" charset="-128"/>
                <a:cs typeface="Arial" charset="0"/>
              </a:rPr>
              <a:t>Not a new industry…</a:t>
            </a:r>
          </a:p>
          <a:p>
            <a:pPr marL="342900" indent="-342900" eaLnBrk="0" hangingPunct="0">
              <a:defRPr/>
            </a:pPr>
            <a:endParaRPr lang="en-US" sz="2800" b="1" kern="0" dirty="0">
              <a:solidFill>
                <a:srgbClr val="0000FF"/>
              </a:solidFill>
              <a:ea typeface="ＭＳ Ｐゴシック" charset="-128"/>
              <a:cs typeface="Arial" charset="0"/>
            </a:endParaRPr>
          </a:p>
          <a:p>
            <a:pPr marL="342900" indent="-342900" eaLnBrk="0" hangingPunct="0">
              <a:defRPr/>
            </a:pPr>
            <a:endParaRPr lang="en-US" sz="2800" b="1" kern="0" dirty="0">
              <a:solidFill>
                <a:srgbClr val="0000FF"/>
              </a:solidFill>
              <a:ea typeface="ＭＳ Ｐゴシック" charset="-128"/>
              <a:cs typeface="Arial" charset="0"/>
            </a:endParaRPr>
          </a:p>
          <a:p>
            <a:pPr marL="342900" indent="-342900" eaLnBrk="0" hangingPunct="0">
              <a:defRPr/>
            </a:pPr>
            <a:endParaRPr lang="en-US" sz="2800" b="1" kern="0" dirty="0">
              <a:solidFill>
                <a:srgbClr val="0000FF"/>
              </a:solidFill>
              <a:ea typeface="ＭＳ Ｐゴシック" charset="-128"/>
              <a:cs typeface="Arial" charset="0"/>
            </a:endParaRPr>
          </a:p>
          <a:p>
            <a:pPr marL="342900" indent="-342900" eaLnBrk="0" hangingPunct="0">
              <a:defRPr/>
            </a:pPr>
            <a:endParaRPr lang="en-US" sz="2800" b="1" kern="0" dirty="0">
              <a:solidFill>
                <a:srgbClr val="0000FF"/>
              </a:solidFill>
              <a:ea typeface="ＭＳ Ｐゴシック" charset="-128"/>
              <a:cs typeface="Arial" charset="0"/>
            </a:endParaRPr>
          </a:p>
          <a:p>
            <a:pPr marL="342900" indent="-342900" eaLnBrk="0" hangingPunct="0">
              <a:buFontTx/>
              <a:buChar char="•"/>
              <a:defRPr/>
            </a:pPr>
            <a:endParaRPr lang="en-US" sz="2800" b="1" kern="0" dirty="0">
              <a:solidFill>
                <a:srgbClr val="0000FF"/>
              </a:solidFill>
              <a:ea typeface="ＭＳ Ｐゴシック" charset="-128"/>
              <a:cs typeface="Arial" charset="0"/>
            </a:endParaRPr>
          </a:p>
          <a:p>
            <a:pPr marL="342900" indent="-342900" eaLnBrk="0" hangingPunct="0">
              <a:buFontTx/>
              <a:buChar char="•"/>
              <a:defRPr/>
            </a:pPr>
            <a:r>
              <a:rPr lang="en-US" sz="2800" b="1" kern="0" dirty="0">
                <a:solidFill>
                  <a:srgbClr val="0000FF"/>
                </a:solidFill>
                <a:ea typeface="ＭＳ Ｐゴシック" charset="-128"/>
                <a:cs typeface="Arial" charset="0"/>
              </a:rPr>
              <a:t>Continues evolving…</a:t>
            </a:r>
          </a:p>
        </p:txBody>
      </p:sp>
      <p:pic>
        <p:nvPicPr>
          <p:cNvPr id="16" name="Picture 15">
            <a:extLst>
              <a:ext uri="{FF2B5EF4-FFF2-40B4-BE49-F238E27FC236}">
                <a16:creationId xmlns:a16="http://schemas.microsoft.com/office/drawing/2014/main" id="{88201DF0-22FF-4151-9E80-D022D1F87C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15" name="Slide Number Placeholder 9">
            <a:extLst>
              <a:ext uri="{FF2B5EF4-FFF2-40B4-BE49-F238E27FC236}">
                <a16:creationId xmlns:a16="http://schemas.microsoft.com/office/drawing/2014/main" id="{289BE7A9-C3B5-4646-B85A-2CDD6B053AB3}"/>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5</a:t>
            </a:fld>
            <a:endParaRPr lang="en-US" dirty="0">
              <a:solidFill>
                <a:schemeClr val="bg1"/>
              </a:solidFill>
            </a:endParaRPr>
          </a:p>
        </p:txBody>
      </p:sp>
    </p:spTree>
    <p:extLst>
      <p:ext uri="{BB962C8B-B14F-4D97-AF65-F5344CB8AC3E}">
        <p14:creationId xmlns:p14="http://schemas.microsoft.com/office/powerpoint/2010/main" val="15182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10"/>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50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5BC2F-A555-3947-B2DF-DFB54965EEA1}"/>
              </a:ext>
            </a:extLst>
          </p:cNvPr>
          <p:cNvSpPr>
            <a:spLocks noGrp="1"/>
          </p:cNvSpPr>
          <p:nvPr>
            <p:ph type="title"/>
          </p:nvPr>
        </p:nvSpPr>
        <p:spPr/>
        <p:txBody>
          <a:bodyPr>
            <a:normAutofit fontScale="90000"/>
          </a:bodyPr>
          <a:lstStyle/>
          <a:p>
            <a:r>
              <a:rPr lang="en-US" dirty="0"/>
              <a:t>Index of US Labor Productivity </a:t>
            </a:r>
            <a:endParaRPr lang="en-US" dirty="0">
              <a:effectLst/>
            </a:endParaRPr>
          </a:p>
        </p:txBody>
      </p:sp>
      <p:pic>
        <p:nvPicPr>
          <p:cNvPr id="5" name="Picture 4">
            <a:extLst>
              <a:ext uri="{FF2B5EF4-FFF2-40B4-BE49-F238E27FC236}">
                <a16:creationId xmlns:a16="http://schemas.microsoft.com/office/drawing/2014/main" id="{27228D82-8D40-9744-B38B-189347512BD0}"/>
              </a:ext>
            </a:extLst>
          </p:cNvPr>
          <p:cNvPicPr>
            <a:picLocks noChangeAspect="1"/>
          </p:cNvPicPr>
          <p:nvPr/>
        </p:nvPicPr>
        <p:blipFill>
          <a:blip r:embed="rId3"/>
          <a:stretch>
            <a:fillRect/>
          </a:stretch>
        </p:blipFill>
        <p:spPr>
          <a:xfrm>
            <a:off x="4472344" y="728420"/>
            <a:ext cx="4671656" cy="4897465"/>
          </a:xfrm>
          <a:prstGeom prst="rect">
            <a:avLst/>
          </a:prstGeom>
        </p:spPr>
      </p:pic>
      <p:sp>
        <p:nvSpPr>
          <p:cNvPr id="6" name="Rectangle 5">
            <a:extLst>
              <a:ext uri="{FF2B5EF4-FFF2-40B4-BE49-F238E27FC236}">
                <a16:creationId xmlns:a16="http://schemas.microsoft.com/office/drawing/2014/main" id="{E8895283-9E38-3049-BDF9-88AF03CA45B2}"/>
              </a:ext>
            </a:extLst>
          </p:cNvPr>
          <p:cNvSpPr/>
          <p:nvPr/>
        </p:nvSpPr>
        <p:spPr>
          <a:xfrm>
            <a:off x="4626247" y="5625885"/>
            <a:ext cx="4610744" cy="600164"/>
          </a:xfrm>
          <a:prstGeom prst="rect">
            <a:avLst/>
          </a:prstGeom>
        </p:spPr>
        <p:txBody>
          <a:bodyPr wrap="square">
            <a:spAutoFit/>
          </a:bodyPr>
          <a:lstStyle/>
          <a:p>
            <a:r>
              <a:rPr lang="en-US" sz="1100" dirty="0">
                <a:solidFill>
                  <a:srgbClr val="0432FF"/>
                </a:solidFill>
                <a:latin typeface="HelveticaNeueLTPro"/>
              </a:rPr>
              <a:t>Source: Global Vantage; </a:t>
            </a:r>
            <a:r>
              <a:rPr lang="en-US" sz="1100" dirty="0" err="1">
                <a:solidFill>
                  <a:srgbClr val="0432FF"/>
                </a:solidFill>
                <a:latin typeface="HelveticaNeueLTPro"/>
              </a:rPr>
              <a:t>Compustat</a:t>
            </a:r>
            <a:r>
              <a:rPr lang="en-US" sz="1100" dirty="0">
                <a:solidFill>
                  <a:srgbClr val="0432FF"/>
                </a:solidFill>
                <a:latin typeface="HelveticaNeueLTPro"/>
              </a:rPr>
              <a:t>; Bloomberg; </a:t>
            </a:r>
            <a:r>
              <a:rPr lang="en-US" sz="1100" dirty="0" err="1">
                <a:solidFill>
                  <a:srgbClr val="0432FF"/>
                </a:solidFill>
                <a:latin typeface="HelveticaNeueLTPro"/>
              </a:rPr>
              <a:t>www.aecbytes.com</a:t>
            </a:r>
            <a:r>
              <a:rPr lang="en-US" sz="1100" dirty="0">
                <a:solidFill>
                  <a:srgbClr val="0432FF"/>
                </a:solidFill>
                <a:latin typeface="HelveticaNeueLTPro"/>
              </a:rPr>
              <a:t>/ viewpoint/2013/issue_67.html; </a:t>
            </a:r>
            <a:r>
              <a:rPr lang="en-US" sz="1100" dirty="0" err="1">
                <a:solidFill>
                  <a:srgbClr val="0432FF"/>
                </a:solidFill>
                <a:latin typeface="HelveticaNeueLTPro"/>
              </a:rPr>
              <a:t>www.nber.org</a:t>
            </a:r>
            <a:r>
              <a:rPr lang="en-US" sz="1100" dirty="0">
                <a:solidFill>
                  <a:srgbClr val="0432FF"/>
                </a:solidFill>
                <a:latin typeface="HelveticaNeueLTPro"/>
              </a:rPr>
              <a:t>/papers/w1555.pdf; S&amp;P Capital IQ; BCG </a:t>
            </a:r>
            <a:r>
              <a:rPr lang="en-US" sz="1100" dirty="0" err="1">
                <a:solidFill>
                  <a:srgbClr val="0432FF"/>
                </a:solidFill>
                <a:latin typeface="HelveticaNeueLTPro"/>
              </a:rPr>
              <a:t>ValueScience</a:t>
            </a:r>
            <a:r>
              <a:rPr lang="en-US" sz="1100" dirty="0">
                <a:solidFill>
                  <a:srgbClr val="0432FF"/>
                </a:solidFill>
                <a:latin typeface="HelveticaNeueLTPro"/>
              </a:rPr>
              <a:t> Center; World Economic Forum </a:t>
            </a:r>
            <a:endParaRPr lang="en-US" sz="1100" dirty="0">
              <a:solidFill>
                <a:srgbClr val="0432FF"/>
              </a:solidFill>
            </a:endParaRPr>
          </a:p>
        </p:txBody>
      </p:sp>
      <p:pic>
        <p:nvPicPr>
          <p:cNvPr id="7" name="Picture 6">
            <a:extLst>
              <a:ext uri="{FF2B5EF4-FFF2-40B4-BE49-F238E27FC236}">
                <a16:creationId xmlns:a16="http://schemas.microsoft.com/office/drawing/2014/main" id="{BF56EE93-D2DB-AD4B-9FD5-99B935338377}"/>
              </a:ext>
            </a:extLst>
          </p:cNvPr>
          <p:cNvPicPr>
            <a:picLocks noChangeAspect="1"/>
          </p:cNvPicPr>
          <p:nvPr/>
        </p:nvPicPr>
        <p:blipFill>
          <a:blip r:embed="rId4"/>
          <a:stretch>
            <a:fillRect/>
          </a:stretch>
        </p:blipFill>
        <p:spPr>
          <a:xfrm>
            <a:off x="141240" y="1899828"/>
            <a:ext cx="4238113" cy="2673271"/>
          </a:xfrm>
          <a:prstGeom prst="rect">
            <a:avLst/>
          </a:prstGeom>
        </p:spPr>
      </p:pic>
      <p:pic>
        <p:nvPicPr>
          <p:cNvPr id="10" name="Picture 9">
            <a:extLst>
              <a:ext uri="{FF2B5EF4-FFF2-40B4-BE49-F238E27FC236}">
                <a16:creationId xmlns:a16="http://schemas.microsoft.com/office/drawing/2014/main" id="{7462D365-3129-458C-B4D5-691972E730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9" name="Slide Number Placeholder 9">
            <a:extLst>
              <a:ext uri="{FF2B5EF4-FFF2-40B4-BE49-F238E27FC236}">
                <a16:creationId xmlns:a16="http://schemas.microsoft.com/office/drawing/2014/main" id="{1071F67C-F986-41AD-B72D-1E6E867C7B98}"/>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6</a:t>
            </a:fld>
            <a:endParaRPr lang="en-US" dirty="0">
              <a:solidFill>
                <a:schemeClr val="bg1"/>
              </a:solidFill>
            </a:endParaRPr>
          </a:p>
        </p:txBody>
      </p:sp>
    </p:spTree>
    <p:extLst>
      <p:ext uri="{BB962C8B-B14F-4D97-AF65-F5344CB8AC3E}">
        <p14:creationId xmlns:p14="http://schemas.microsoft.com/office/powerpoint/2010/main" val="228961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0E08-5BE2-9846-A3B3-8AE3566F8984}"/>
              </a:ext>
            </a:extLst>
          </p:cNvPr>
          <p:cNvSpPr>
            <a:spLocks noGrp="1"/>
          </p:cNvSpPr>
          <p:nvPr>
            <p:ph type="title"/>
          </p:nvPr>
        </p:nvSpPr>
        <p:spPr/>
        <p:txBody>
          <a:bodyPr>
            <a:normAutofit fontScale="90000"/>
          </a:bodyPr>
          <a:lstStyle/>
          <a:p>
            <a:r>
              <a:rPr lang="en-US" dirty="0"/>
              <a:t>Construction Industry Environment </a:t>
            </a:r>
          </a:p>
        </p:txBody>
      </p:sp>
      <p:pic>
        <p:nvPicPr>
          <p:cNvPr id="4" name="Picture 3">
            <a:extLst>
              <a:ext uri="{FF2B5EF4-FFF2-40B4-BE49-F238E27FC236}">
                <a16:creationId xmlns:a16="http://schemas.microsoft.com/office/drawing/2014/main" id="{D73B81B8-393C-514D-B97F-F6910F77F1D4}"/>
              </a:ext>
            </a:extLst>
          </p:cNvPr>
          <p:cNvPicPr>
            <a:picLocks noChangeAspect="1"/>
          </p:cNvPicPr>
          <p:nvPr/>
        </p:nvPicPr>
        <p:blipFill>
          <a:blip r:embed="rId3"/>
          <a:stretch>
            <a:fillRect/>
          </a:stretch>
        </p:blipFill>
        <p:spPr>
          <a:xfrm>
            <a:off x="0" y="671383"/>
            <a:ext cx="9144000" cy="5613559"/>
          </a:xfrm>
          <a:prstGeom prst="rect">
            <a:avLst/>
          </a:prstGeom>
        </p:spPr>
      </p:pic>
      <p:sp>
        <p:nvSpPr>
          <p:cNvPr id="5" name="Rectangle 4">
            <a:extLst>
              <a:ext uri="{FF2B5EF4-FFF2-40B4-BE49-F238E27FC236}">
                <a16:creationId xmlns:a16="http://schemas.microsoft.com/office/drawing/2014/main" id="{9E409019-7EB9-8747-BF37-08015D750601}"/>
              </a:ext>
            </a:extLst>
          </p:cNvPr>
          <p:cNvSpPr/>
          <p:nvPr/>
        </p:nvSpPr>
        <p:spPr>
          <a:xfrm>
            <a:off x="146925" y="3185983"/>
            <a:ext cx="37338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97AD46-11FE-BF4E-B440-447C8DD7B480}"/>
              </a:ext>
            </a:extLst>
          </p:cNvPr>
          <p:cNvSpPr/>
          <p:nvPr/>
        </p:nvSpPr>
        <p:spPr>
          <a:xfrm>
            <a:off x="146715" y="3935892"/>
            <a:ext cx="37338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F8F5B7CE-30EE-6045-B8B8-3C42C88AD07A}"/>
              </a:ext>
            </a:extLst>
          </p:cNvPr>
          <p:cNvSpPr/>
          <p:nvPr/>
        </p:nvSpPr>
        <p:spPr>
          <a:xfrm>
            <a:off x="5310969" y="3174313"/>
            <a:ext cx="3733800" cy="731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a:extLst>
              <a:ext uri="{FF2B5EF4-FFF2-40B4-BE49-F238E27FC236}">
                <a16:creationId xmlns:a16="http://schemas.microsoft.com/office/drawing/2014/main" id="{111E40D1-4E23-9440-847E-5F3D022E58AD}"/>
              </a:ext>
            </a:extLst>
          </p:cNvPr>
          <p:cNvSpPr/>
          <p:nvPr/>
        </p:nvSpPr>
        <p:spPr>
          <a:xfrm>
            <a:off x="5311128" y="2403744"/>
            <a:ext cx="3733800" cy="731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Oval 8">
            <a:extLst>
              <a:ext uri="{FF2B5EF4-FFF2-40B4-BE49-F238E27FC236}">
                <a16:creationId xmlns:a16="http://schemas.microsoft.com/office/drawing/2014/main" id="{4F381FB7-7269-8E4E-96E6-A380B62B8F80}"/>
              </a:ext>
            </a:extLst>
          </p:cNvPr>
          <p:cNvSpPr/>
          <p:nvPr/>
        </p:nvSpPr>
        <p:spPr>
          <a:xfrm>
            <a:off x="3939365" y="2989282"/>
            <a:ext cx="1282508" cy="1295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3FC298A-FCE9-4DE1-81DD-5C591E6E2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11" name="Slide Number Placeholder 9">
            <a:extLst>
              <a:ext uri="{FF2B5EF4-FFF2-40B4-BE49-F238E27FC236}">
                <a16:creationId xmlns:a16="http://schemas.microsoft.com/office/drawing/2014/main" id="{D1826F3F-1010-46FD-BA5E-4124906F0D7C}"/>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7</a:t>
            </a:fld>
            <a:endParaRPr lang="en-US" dirty="0">
              <a:solidFill>
                <a:schemeClr val="bg1"/>
              </a:solidFill>
            </a:endParaRPr>
          </a:p>
        </p:txBody>
      </p:sp>
    </p:spTree>
    <p:extLst>
      <p:ext uri="{BB962C8B-B14F-4D97-AF65-F5344CB8AC3E}">
        <p14:creationId xmlns:p14="http://schemas.microsoft.com/office/powerpoint/2010/main" val="36032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1000"/>
                                        <p:tgtEl>
                                          <p:spTgt spid="9"/>
                                        </p:tgtEl>
                                      </p:cBhvr>
                                    </p:animEffect>
                                    <p:set>
                                      <p:cBhvr>
                                        <p:cTn id="2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A34-A6B8-2E45-9E1D-A8083F654FF3}"/>
              </a:ext>
            </a:extLst>
          </p:cNvPr>
          <p:cNvSpPr>
            <a:spLocks noGrp="1"/>
          </p:cNvSpPr>
          <p:nvPr>
            <p:ph type="title"/>
          </p:nvPr>
        </p:nvSpPr>
        <p:spPr/>
        <p:txBody>
          <a:bodyPr>
            <a:normAutofit fontScale="90000"/>
          </a:bodyPr>
          <a:lstStyle/>
          <a:p>
            <a:r>
              <a:rPr lang="en-US" dirty="0"/>
              <a:t>The Industry Internal Challenges </a:t>
            </a:r>
          </a:p>
        </p:txBody>
      </p:sp>
      <p:sp>
        <p:nvSpPr>
          <p:cNvPr id="3" name="Content Placeholder 2">
            <a:extLst>
              <a:ext uri="{FF2B5EF4-FFF2-40B4-BE49-F238E27FC236}">
                <a16:creationId xmlns:a16="http://schemas.microsoft.com/office/drawing/2014/main" id="{6F338025-EAE3-CD4D-9482-AE8E0ED6C28D}"/>
              </a:ext>
            </a:extLst>
          </p:cNvPr>
          <p:cNvSpPr>
            <a:spLocks noGrp="1"/>
          </p:cNvSpPr>
          <p:nvPr>
            <p:ph idx="1"/>
          </p:nvPr>
        </p:nvSpPr>
        <p:spPr>
          <a:xfrm>
            <a:off x="340784" y="914400"/>
            <a:ext cx="4483349" cy="5262563"/>
          </a:xfrm>
        </p:spPr>
        <p:txBody>
          <a:bodyPr>
            <a:normAutofit/>
          </a:bodyPr>
          <a:lstStyle/>
          <a:p>
            <a:pPr>
              <a:lnSpc>
                <a:spcPct val="110000"/>
              </a:lnSpc>
            </a:pPr>
            <a:r>
              <a:rPr lang="en-US" dirty="0">
                <a:solidFill>
                  <a:srgbClr val="0000FF"/>
                </a:solidFill>
              </a:rPr>
              <a:t>Insufficient knowledge transfer from project to project </a:t>
            </a:r>
          </a:p>
          <a:p>
            <a:pPr lvl="1">
              <a:lnSpc>
                <a:spcPct val="110000"/>
              </a:lnSpc>
              <a:buClr>
                <a:schemeClr val="tx1"/>
              </a:buClr>
            </a:pPr>
            <a:r>
              <a:rPr lang="en-US" i="1" dirty="0">
                <a:solidFill>
                  <a:srgbClr val="0000FF"/>
                </a:solidFill>
              </a:rPr>
              <a:t>Lessons learned </a:t>
            </a:r>
            <a:r>
              <a:rPr lang="en-US" dirty="0"/>
              <a:t>from one project could be usefully to another. Few companies </a:t>
            </a:r>
            <a:r>
              <a:rPr lang="en-US" i="1" dirty="0">
                <a:solidFill>
                  <a:srgbClr val="0000FF"/>
                </a:solidFill>
              </a:rPr>
              <a:t>institutionalized</a:t>
            </a:r>
            <a:r>
              <a:rPr lang="en-US" dirty="0"/>
              <a:t> such a process. Projects rely heavily on </a:t>
            </a:r>
            <a:r>
              <a:rPr lang="en-US" i="1" dirty="0">
                <a:solidFill>
                  <a:srgbClr val="0000FF"/>
                </a:solidFill>
              </a:rPr>
              <a:t>PM expertise</a:t>
            </a:r>
            <a:r>
              <a:rPr lang="en-US" dirty="0"/>
              <a:t>. </a:t>
            </a:r>
          </a:p>
          <a:p>
            <a:endParaRPr lang="en-US" dirty="0"/>
          </a:p>
        </p:txBody>
      </p:sp>
      <p:sp>
        <p:nvSpPr>
          <p:cNvPr id="4" name="Oval 3">
            <a:extLst>
              <a:ext uri="{FF2B5EF4-FFF2-40B4-BE49-F238E27FC236}">
                <a16:creationId xmlns:a16="http://schemas.microsoft.com/office/drawing/2014/main" id="{A82E9359-5596-4041-8293-9D6CB0A5E257}"/>
              </a:ext>
            </a:extLst>
          </p:cNvPr>
          <p:cNvSpPr/>
          <p:nvPr/>
        </p:nvSpPr>
        <p:spPr>
          <a:xfrm>
            <a:off x="5257251" y="1081022"/>
            <a:ext cx="1256743" cy="1256743"/>
          </a:xfrm>
          <a:prstGeom prst="ellipse">
            <a:avLst/>
          </a:prstGeom>
          <a:solidFill>
            <a:schemeClr val="lt1">
              <a:alpha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tx2">
                  <a:lumMod val="60000"/>
                  <a:lumOff val="40000"/>
                </a:schemeClr>
              </a:solidFill>
            </a:endParaRPr>
          </a:p>
        </p:txBody>
      </p:sp>
      <p:cxnSp>
        <p:nvCxnSpPr>
          <p:cNvPr id="5" name="Straight Arrow Connector 4">
            <a:extLst>
              <a:ext uri="{FF2B5EF4-FFF2-40B4-BE49-F238E27FC236}">
                <a16:creationId xmlns:a16="http://schemas.microsoft.com/office/drawing/2014/main" id="{98D29CD2-155C-3F43-9A72-67DDCD45CD3D}"/>
              </a:ext>
            </a:extLst>
          </p:cNvPr>
          <p:cNvCxnSpPr>
            <a:stCxn id="8" idx="2"/>
            <a:endCxn id="6" idx="6"/>
          </p:cNvCxnSpPr>
          <p:nvPr/>
        </p:nvCxnSpPr>
        <p:spPr>
          <a:xfrm flipH="1">
            <a:off x="6513992" y="3349629"/>
            <a:ext cx="924228" cy="0"/>
          </a:xfrm>
          <a:prstGeom prst="straightConnector1">
            <a:avLst/>
          </a:prstGeom>
          <a:ln w="44450" cmpd="sng">
            <a:headEnd type="none"/>
            <a:tailEnd type="arrow"/>
          </a:ln>
        </p:spPr>
        <p:style>
          <a:lnRef idx="1">
            <a:schemeClr val="accent5"/>
          </a:lnRef>
          <a:fillRef idx="0">
            <a:schemeClr val="accent5"/>
          </a:fillRef>
          <a:effectRef idx="0">
            <a:schemeClr val="accent5"/>
          </a:effectRef>
          <a:fontRef idx="minor">
            <a:schemeClr val="tx1"/>
          </a:fontRef>
        </p:style>
      </p:cxnSp>
      <p:sp>
        <p:nvSpPr>
          <p:cNvPr id="6" name="Oval 5">
            <a:extLst>
              <a:ext uri="{FF2B5EF4-FFF2-40B4-BE49-F238E27FC236}">
                <a16:creationId xmlns:a16="http://schemas.microsoft.com/office/drawing/2014/main" id="{E29023B1-8714-5345-83D1-C087195599B7}"/>
              </a:ext>
            </a:extLst>
          </p:cNvPr>
          <p:cNvSpPr/>
          <p:nvPr/>
        </p:nvSpPr>
        <p:spPr>
          <a:xfrm>
            <a:off x="5257251" y="2721259"/>
            <a:ext cx="1256743" cy="1256743"/>
          </a:xfrm>
          <a:prstGeom prst="ellipse">
            <a:avLst/>
          </a:prstGeom>
          <a:solidFill>
            <a:schemeClr val="lt1">
              <a:alpha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tx2">
                  <a:lumMod val="60000"/>
                  <a:lumOff val="40000"/>
                </a:schemeClr>
              </a:solidFill>
            </a:endParaRPr>
          </a:p>
        </p:txBody>
      </p:sp>
      <p:sp>
        <p:nvSpPr>
          <p:cNvPr id="7" name="Oval 6">
            <a:extLst>
              <a:ext uri="{FF2B5EF4-FFF2-40B4-BE49-F238E27FC236}">
                <a16:creationId xmlns:a16="http://schemas.microsoft.com/office/drawing/2014/main" id="{D16877A9-EC61-DE49-A4F3-E86279DDA46B}"/>
              </a:ext>
            </a:extLst>
          </p:cNvPr>
          <p:cNvSpPr/>
          <p:nvPr/>
        </p:nvSpPr>
        <p:spPr>
          <a:xfrm>
            <a:off x="5257251" y="4361496"/>
            <a:ext cx="1256743" cy="1256743"/>
          </a:xfrm>
          <a:prstGeom prst="ellipse">
            <a:avLst/>
          </a:prstGeom>
          <a:solidFill>
            <a:schemeClr val="lt1">
              <a:alpha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tx2">
                  <a:lumMod val="60000"/>
                  <a:lumOff val="40000"/>
                </a:schemeClr>
              </a:solidFill>
            </a:endParaRPr>
          </a:p>
        </p:txBody>
      </p:sp>
      <p:sp>
        <p:nvSpPr>
          <p:cNvPr id="8" name="Oval 7">
            <a:extLst>
              <a:ext uri="{FF2B5EF4-FFF2-40B4-BE49-F238E27FC236}">
                <a16:creationId xmlns:a16="http://schemas.microsoft.com/office/drawing/2014/main" id="{346F2FD7-9FF3-C04F-BD2B-80BCE71A8921}"/>
              </a:ext>
            </a:extLst>
          </p:cNvPr>
          <p:cNvSpPr/>
          <p:nvPr/>
        </p:nvSpPr>
        <p:spPr>
          <a:xfrm>
            <a:off x="7438222" y="2721259"/>
            <a:ext cx="1256743" cy="1256743"/>
          </a:xfrm>
          <a:prstGeom prst="ellipse">
            <a:avLst/>
          </a:prstGeom>
          <a:solidFill>
            <a:schemeClr val="lt1">
              <a:alpha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tx2">
                  <a:lumMod val="60000"/>
                  <a:lumOff val="40000"/>
                </a:schemeClr>
              </a:solidFill>
            </a:endParaRPr>
          </a:p>
        </p:txBody>
      </p:sp>
      <p:sp>
        <p:nvSpPr>
          <p:cNvPr id="9" name="Oval 8">
            <a:extLst>
              <a:ext uri="{FF2B5EF4-FFF2-40B4-BE49-F238E27FC236}">
                <a16:creationId xmlns:a16="http://schemas.microsoft.com/office/drawing/2014/main" id="{E9C993E8-4353-D940-BAB3-84E134E5D499}"/>
              </a:ext>
            </a:extLst>
          </p:cNvPr>
          <p:cNvSpPr/>
          <p:nvPr/>
        </p:nvSpPr>
        <p:spPr>
          <a:xfrm>
            <a:off x="7438222" y="4361496"/>
            <a:ext cx="1256743" cy="1256743"/>
          </a:xfrm>
          <a:prstGeom prst="ellipse">
            <a:avLst/>
          </a:prstGeom>
          <a:solidFill>
            <a:schemeClr val="lt1">
              <a:alpha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dirty="0">
              <a:solidFill>
                <a:schemeClr val="tx2">
                  <a:lumMod val="60000"/>
                  <a:lumOff val="40000"/>
                </a:schemeClr>
              </a:solidFill>
            </a:endParaRPr>
          </a:p>
        </p:txBody>
      </p:sp>
      <p:cxnSp>
        <p:nvCxnSpPr>
          <p:cNvPr id="10" name="Straight Arrow Connector 9">
            <a:extLst>
              <a:ext uri="{FF2B5EF4-FFF2-40B4-BE49-F238E27FC236}">
                <a16:creationId xmlns:a16="http://schemas.microsoft.com/office/drawing/2014/main" id="{6C146AFA-8A41-E747-81A5-50FFE9231566}"/>
              </a:ext>
            </a:extLst>
          </p:cNvPr>
          <p:cNvCxnSpPr>
            <a:stCxn id="7" idx="6"/>
            <a:endCxn id="9" idx="2"/>
          </p:cNvCxnSpPr>
          <p:nvPr/>
        </p:nvCxnSpPr>
        <p:spPr>
          <a:xfrm>
            <a:off x="6513992" y="4989866"/>
            <a:ext cx="924228" cy="0"/>
          </a:xfrm>
          <a:prstGeom prst="straightConnector1">
            <a:avLst/>
          </a:prstGeom>
          <a:ln w="44450" cmpd="sng">
            <a:headEnd type="none"/>
            <a:tailEnd type="arrow"/>
          </a:ln>
        </p:spPr>
        <p:style>
          <a:lnRef idx="1">
            <a:schemeClr val="accent5"/>
          </a:lnRef>
          <a:fillRef idx="0">
            <a:schemeClr val="accent5"/>
          </a:fillRef>
          <a:effectRef idx="0">
            <a:schemeClr val="accent5"/>
          </a:effectRef>
          <a:fontRef idx="minor">
            <a:schemeClr val="tx1"/>
          </a:fontRef>
        </p:style>
      </p:cxnSp>
      <p:cxnSp>
        <p:nvCxnSpPr>
          <p:cNvPr id="11" name="Straight Arrow Connector 10">
            <a:extLst>
              <a:ext uri="{FF2B5EF4-FFF2-40B4-BE49-F238E27FC236}">
                <a16:creationId xmlns:a16="http://schemas.microsoft.com/office/drawing/2014/main" id="{932133FF-FA25-0A4F-B3A1-8D18E490B715}"/>
              </a:ext>
            </a:extLst>
          </p:cNvPr>
          <p:cNvCxnSpPr>
            <a:stCxn id="4" idx="4"/>
            <a:endCxn id="6" idx="0"/>
          </p:cNvCxnSpPr>
          <p:nvPr/>
        </p:nvCxnSpPr>
        <p:spPr>
          <a:xfrm>
            <a:off x="5885623" y="2337765"/>
            <a:ext cx="0" cy="383494"/>
          </a:xfrm>
          <a:prstGeom prst="straightConnector1">
            <a:avLst/>
          </a:prstGeom>
          <a:ln w="44450" cmpd="sng">
            <a:headEnd type="none"/>
            <a:tailEnd type="arrow"/>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364224BA-FDDB-244D-AA92-3B52DA73093B}"/>
              </a:ext>
            </a:extLst>
          </p:cNvPr>
          <p:cNvCxnSpPr>
            <a:stCxn id="6" idx="4"/>
            <a:endCxn id="7" idx="0"/>
          </p:cNvCxnSpPr>
          <p:nvPr/>
        </p:nvCxnSpPr>
        <p:spPr>
          <a:xfrm>
            <a:off x="5885621" y="3978000"/>
            <a:ext cx="0" cy="383494"/>
          </a:xfrm>
          <a:prstGeom prst="straightConnector1">
            <a:avLst/>
          </a:prstGeom>
          <a:ln w="44450" cmpd="sng">
            <a:headEnd type="none"/>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D0C8CF1E-54B9-C94E-92A8-C7F6802DE89B}"/>
              </a:ext>
            </a:extLst>
          </p:cNvPr>
          <p:cNvCxnSpPr>
            <a:stCxn id="9" idx="0"/>
            <a:endCxn id="8" idx="4"/>
          </p:cNvCxnSpPr>
          <p:nvPr/>
        </p:nvCxnSpPr>
        <p:spPr>
          <a:xfrm flipV="1">
            <a:off x="8066592" y="3978000"/>
            <a:ext cx="0" cy="383494"/>
          </a:xfrm>
          <a:prstGeom prst="straightConnector1">
            <a:avLst/>
          </a:prstGeom>
          <a:ln w="44450" cmpd="sng">
            <a:headEnd type="none"/>
            <a:tailEnd type="arrow"/>
          </a:ln>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B1E472B3-CB5A-904C-88FE-F356DDB4447E}"/>
              </a:ext>
            </a:extLst>
          </p:cNvPr>
          <p:cNvSpPr txBox="1"/>
          <p:nvPr/>
        </p:nvSpPr>
        <p:spPr>
          <a:xfrm>
            <a:off x="5404825" y="1559437"/>
            <a:ext cx="885435" cy="338554"/>
          </a:xfrm>
          <a:prstGeom prst="rect">
            <a:avLst/>
          </a:prstGeom>
          <a:noFill/>
        </p:spPr>
        <p:txBody>
          <a:bodyPr wrap="none" rtlCol="0">
            <a:spAutoFit/>
          </a:bodyPr>
          <a:lstStyle/>
          <a:p>
            <a:r>
              <a:rPr lang="en-US" sz="1600" b="1" dirty="0"/>
              <a:t>Develop</a:t>
            </a:r>
            <a:endParaRPr lang="en-US" b="1" dirty="0"/>
          </a:p>
        </p:txBody>
      </p:sp>
      <p:sp>
        <p:nvSpPr>
          <p:cNvPr id="15" name="TextBox 14">
            <a:extLst>
              <a:ext uri="{FF2B5EF4-FFF2-40B4-BE49-F238E27FC236}">
                <a16:creationId xmlns:a16="http://schemas.microsoft.com/office/drawing/2014/main" id="{C9D595B6-78B7-C349-87AD-8D36183E4978}"/>
              </a:ext>
            </a:extLst>
          </p:cNvPr>
          <p:cNvSpPr txBox="1"/>
          <p:nvPr/>
        </p:nvSpPr>
        <p:spPr>
          <a:xfrm>
            <a:off x="5326975" y="3180352"/>
            <a:ext cx="1117293" cy="338554"/>
          </a:xfrm>
          <a:prstGeom prst="rect">
            <a:avLst/>
          </a:prstGeom>
          <a:noFill/>
        </p:spPr>
        <p:txBody>
          <a:bodyPr wrap="none" rtlCol="0">
            <a:spAutoFit/>
          </a:bodyPr>
          <a:lstStyle/>
          <a:p>
            <a:pPr algn="ctr"/>
            <a:r>
              <a:rPr lang="en-US" sz="1600" b="1" dirty="0"/>
              <a:t>Implement</a:t>
            </a:r>
            <a:endParaRPr lang="en-US" b="1" dirty="0"/>
          </a:p>
        </p:txBody>
      </p:sp>
      <p:sp>
        <p:nvSpPr>
          <p:cNvPr id="16" name="TextBox 15">
            <a:extLst>
              <a:ext uri="{FF2B5EF4-FFF2-40B4-BE49-F238E27FC236}">
                <a16:creationId xmlns:a16="http://schemas.microsoft.com/office/drawing/2014/main" id="{D1D0EAB5-9F59-FA47-B88F-833BCB7736F3}"/>
              </a:ext>
            </a:extLst>
          </p:cNvPr>
          <p:cNvSpPr txBox="1"/>
          <p:nvPr/>
        </p:nvSpPr>
        <p:spPr>
          <a:xfrm>
            <a:off x="5383594" y="4697480"/>
            <a:ext cx="1004056" cy="584775"/>
          </a:xfrm>
          <a:prstGeom prst="rect">
            <a:avLst/>
          </a:prstGeom>
          <a:noFill/>
        </p:spPr>
        <p:txBody>
          <a:bodyPr wrap="none" rtlCol="0">
            <a:spAutoFit/>
          </a:bodyPr>
          <a:lstStyle/>
          <a:p>
            <a:pPr algn="ctr"/>
            <a:r>
              <a:rPr lang="en-US" sz="1600" b="1" dirty="0"/>
              <a:t>Detect </a:t>
            </a:r>
            <a:br>
              <a:rPr lang="en-US" sz="1600" b="1" dirty="0"/>
            </a:br>
            <a:r>
              <a:rPr lang="en-US" sz="1600" b="1" dirty="0"/>
              <a:t>Deviation</a:t>
            </a:r>
            <a:endParaRPr lang="en-US" b="1" dirty="0"/>
          </a:p>
        </p:txBody>
      </p:sp>
      <p:sp>
        <p:nvSpPr>
          <p:cNvPr id="17" name="TextBox 16">
            <a:extLst>
              <a:ext uri="{FF2B5EF4-FFF2-40B4-BE49-F238E27FC236}">
                <a16:creationId xmlns:a16="http://schemas.microsoft.com/office/drawing/2014/main" id="{236F23D0-A4E7-364F-A60D-7803AFBE1423}"/>
              </a:ext>
            </a:extLst>
          </p:cNvPr>
          <p:cNvSpPr txBox="1"/>
          <p:nvPr/>
        </p:nvSpPr>
        <p:spPr>
          <a:xfrm>
            <a:off x="7489152" y="3045084"/>
            <a:ext cx="1161792" cy="584775"/>
          </a:xfrm>
          <a:prstGeom prst="rect">
            <a:avLst/>
          </a:prstGeom>
          <a:noFill/>
        </p:spPr>
        <p:txBody>
          <a:bodyPr wrap="none" rtlCol="0">
            <a:spAutoFit/>
          </a:bodyPr>
          <a:lstStyle/>
          <a:p>
            <a:pPr algn="ctr"/>
            <a:r>
              <a:rPr lang="en-US" sz="1600" b="1" dirty="0"/>
              <a:t>Make</a:t>
            </a:r>
            <a:br>
              <a:rPr lang="en-US" sz="1600" b="1" dirty="0"/>
            </a:br>
            <a:r>
              <a:rPr lang="en-US" sz="1600" b="1" dirty="0"/>
              <a:t>Corrections</a:t>
            </a:r>
            <a:endParaRPr lang="en-US" b="1" dirty="0"/>
          </a:p>
        </p:txBody>
      </p:sp>
      <p:sp>
        <p:nvSpPr>
          <p:cNvPr id="18" name="TextBox 17">
            <a:extLst>
              <a:ext uri="{FF2B5EF4-FFF2-40B4-BE49-F238E27FC236}">
                <a16:creationId xmlns:a16="http://schemas.microsoft.com/office/drawing/2014/main" id="{5AFF6A79-1DE4-CC42-A148-7BEB86EE60F3}"/>
              </a:ext>
            </a:extLst>
          </p:cNvPr>
          <p:cNvSpPr txBox="1"/>
          <p:nvPr/>
        </p:nvSpPr>
        <p:spPr>
          <a:xfrm>
            <a:off x="7438222" y="4697478"/>
            <a:ext cx="1256743" cy="584776"/>
          </a:xfrm>
          <a:prstGeom prst="rect">
            <a:avLst/>
          </a:prstGeom>
          <a:noFill/>
        </p:spPr>
        <p:txBody>
          <a:bodyPr wrap="square" rtlCol="0">
            <a:spAutoFit/>
          </a:bodyPr>
          <a:lstStyle/>
          <a:p>
            <a:pPr algn="ctr"/>
            <a:r>
              <a:rPr lang="en-US" sz="1600" b="1" dirty="0"/>
              <a:t>Determine</a:t>
            </a:r>
            <a:br>
              <a:rPr lang="en-US" sz="1600" b="1" dirty="0"/>
            </a:br>
            <a:r>
              <a:rPr lang="en-US" sz="1600" b="1" dirty="0"/>
              <a:t>Impact</a:t>
            </a:r>
            <a:endParaRPr lang="en-US" b="1" dirty="0"/>
          </a:p>
        </p:txBody>
      </p:sp>
      <p:sp>
        <p:nvSpPr>
          <p:cNvPr id="19" name="TextBox 18">
            <a:extLst>
              <a:ext uri="{FF2B5EF4-FFF2-40B4-BE49-F238E27FC236}">
                <a16:creationId xmlns:a16="http://schemas.microsoft.com/office/drawing/2014/main" id="{9BF68235-E63C-2E4D-808F-20BC00F3EC1F}"/>
              </a:ext>
            </a:extLst>
          </p:cNvPr>
          <p:cNvSpPr txBox="1"/>
          <p:nvPr/>
        </p:nvSpPr>
        <p:spPr>
          <a:xfrm>
            <a:off x="7153378" y="1373411"/>
            <a:ext cx="1826427" cy="707886"/>
          </a:xfrm>
          <a:prstGeom prst="rect">
            <a:avLst/>
          </a:prstGeom>
          <a:noFill/>
        </p:spPr>
        <p:txBody>
          <a:bodyPr wrap="square" rtlCol="0">
            <a:spAutoFit/>
          </a:bodyPr>
          <a:lstStyle/>
          <a:p>
            <a:pPr algn="ctr"/>
            <a:r>
              <a:rPr lang="en-US" sz="2000" b="1" dirty="0">
                <a:solidFill>
                  <a:srgbClr val="0000FF"/>
                </a:solidFill>
                <a:effectLst>
                  <a:outerShdw blurRad="38100" dist="38100" dir="2700000" algn="tl">
                    <a:srgbClr val="000000">
                      <a:alpha val="43137"/>
                    </a:srgbClr>
                  </a:outerShdw>
                </a:effectLst>
              </a:rPr>
              <a:t>Planning Process</a:t>
            </a:r>
          </a:p>
        </p:txBody>
      </p:sp>
      <p:pic>
        <p:nvPicPr>
          <p:cNvPr id="22" name="Picture 21">
            <a:extLst>
              <a:ext uri="{FF2B5EF4-FFF2-40B4-BE49-F238E27FC236}">
                <a16:creationId xmlns:a16="http://schemas.microsoft.com/office/drawing/2014/main" id="{58EA1C7B-BEE2-4B6B-ACCC-500E039211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21" name="Slide Number Placeholder 9">
            <a:extLst>
              <a:ext uri="{FF2B5EF4-FFF2-40B4-BE49-F238E27FC236}">
                <a16:creationId xmlns:a16="http://schemas.microsoft.com/office/drawing/2014/main" id="{7AFD5790-E5FE-43AA-B005-0C33D30CDB85}"/>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8</a:t>
            </a:fld>
            <a:endParaRPr lang="en-US" dirty="0">
              <a:solidFill>
                <a:schemeClr val="bg1"/>
              </a:solidFill>
            </a:endParaRPr>
          </a:p>
        </p:txBody>
      </p:sp>
    </p:spTree>
    <p:extLst>
      <p:ext uri="{BB962C8B-B14F-4D97-AF65-F5344CB8AC3E}">
        <p14:creationId xmlns:p14="http://schemas.microsoft.com/office/powerpoint/2010/main" val="152171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500"/>
                                        <p:tgtEl>
                                          <p:spTgt spid="1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500"/>
                                        <p:tgtEl>
                                          <p:spTgt spid="6"/>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500"/>
                                        <p:tgtEl>
                                          <p:spTgt spid="15"/>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3500"/>
                            </p:stCondLst>
                            <p:childTnLst>
                              <p:par>
                                <p:cTn id="34" presetID="21"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500"/>
                                        <p:tgtEl>
                                          <p:spTgt spid="7"/>
                                        </p:tgtEl>
                                      </p:cBhvr>
                                    </p:animEffect>
                                  </p:childTnLst>
                                </p:cTn>
                              </p:par>
                            </p:childTnLst>
                          </p:cTn>
                        </p:par>
                        <p:par>
                          <p:cTn id="37" fill="hold">
                            <p:stCondLst>
                              <p:cond delay="4000"/>
                            </p:stCondLst>
                            <p:childTnLst>
                              <p:par>
                                <p:cTn id="38" presetID="21"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500"/>
                                        <p:tgtEl>
                                          <p:spTgt spid="16"/>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5000"/>
                            </p:stCondLst>
                            <p:childTnLst>
                              <p:par>
                                <p:cTn id="46" presetID="21"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heel(1)">
                                      <p:cBhvr>
                                        <p:cTn id="48" dur="500"/>
                                        <p:tgtEl>
                                          <p:spTgt spid="18"/>
                                        </p:tgtEl>
                                      </p:cBhvr>
                                    </p:animEffect>
                                  </p:childTnLst>
                                </p:cTn>
                              </p:par>
                            </p:childTnLst>
                          </p:cTn>
                        </p:par>
                        <p:par>
                          <p:cTn id="49" fill="hold">
                            <p:stCondLst>
                              <p:cond delay="5500"/>
                            </p:stCondLst>
                            <p:childTnLst>
                              <p:par>
                                <p:cTn id="50" presetID="21" presetClass="entr" presetSubtype="1"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heel(1)">
                                      <p:cBhvr>
                                        <p:cTn id="52" dur="500"/>
                                        <p:tgtEl>
                                          <p:spTgt spid="9"/>
                                        </p:tgtEl>
                                      </p:cBhvr>
                                    </p:animEffect>
                                  </p:childTnLst>
                                </p:cTn>
                              </p:par>
                            </p:childTnLst>
                          </p:cTn>
                        </p:par>
                        <p:par>
                          <p:cTn id="53" fill="hold">
                            <p:stCondLst>
                              <p:cond delay="6000"/>
                            </p:stCondLst>
                            <p:childTnLst>
                              <p:par>
                                <p:cTn id="54" presetID="2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par>
                          <p:cTn id="57" fill="hold">
                            <p:stCondLst>
                              <p:cond delay="6500"/>
                            </p:stCondLst>
                            <p:childTnLst>
                              <p:par>
                                <p:cTn id="58" presetID="21" presetClass="entr" presetSubtype="1"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1)">
                                      <p:cBhvr>
                                        <p:cTn id="60" dur="500"/>
                                        <p:tgtEl>
                                          <p:spTgt spid="8"/>
                                        </p:tgtEl>
                                      </p:cBhvr>
                                    </p:animEffect>
                                  </p:childTnLst>
                                </p:cTn>
                              </p:par>
                            </p:childTnLst>
                          </p:cTn>
                        </p:par>
                        <p:par>
                          <p:cTn id="61" fill="hold">
                            <p:stCondLst>
                              <p:cond delay="7000"/>
                            </p:stCondLst>
                            <p:childTnLst>
                              <p:par>
                                <p:cTn id="62" presetID="21"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heel(1)">
                                      <p:cBhvr>
                                        <p:cTn id="64" dur="500"/>
                                        <p:tgtEl>
                                          <p:spTgt spid="17"/>
                                        </p:tgtEl>
                                      </p:cBhvr>
                                    </p:animEffect>
                                  </p:childTnLst>
                                </p:cTn>
                              </p:par>
                            </p:childTnLst>
                          </p:cTn>
                        </p:par>
                        <p:par>
                          <p:cTn id="65" fill="hold">
                            <p:stCondLst>
                              <p:cond delay="7500"/>
                            </p:stCondLst>
                            <p:childTnLst>
                              <p:par>
                                <p:cTn id="66" presetID="22" presetClass="entr" presetSubtype="2"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right)">
                                      <p:cBhvr>
                                        <p:cTn id="6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CD11-FCE8-894D-B171-CA8C0E3061E9}"/>
              </a:ext>
            </a:extLst>
          </p:cNvPr>
          <p:cNvSpPr>
            <a:spLocks noGrp="1"/>
          </p:cNvSpPr>
          <p:nvPr>
            <p:ph type="title"/>
          </p:nvPr>
        </p:nvSpPr>
        <p:spPr/>
        <p:txBody>
          <a:bodyPr>
            <a:normAutofit fontScale="90000"/>
          </a:bodyPr>
          <a:lstStyle/>
          <a:p>
            <a:r>
              <a:rPr lang="en-US" dirty="0"/>
              <a:t>The Industry Internal Challenges </a:t>
            </a:r>
          </a:p>
        </p:txBody>
      </p:sp>
      <p:sp>
        <p:nvSpPr>
          <p:cNvPr id="3" name="Content Placeholder 2">
            <a:extLst>
              <a:ext uri="{FF2B5EF4-FFF2-40B4-BE49-F238E27FC236}">
                <a16:creationId xmlns:a16="http://schemas.microsoft.com/office/drawing/2014/main" id="{A963C3B1-7B28-064B-BD95-BA3BB83E3ED6}"/>
              </a:ext>
            </a:extLst>
          </p:cNvPr>
          <p:cNvSpPr>
            <a:spLocks noGrp="1"/>
          </p:cNvSpPr>
          <p:nvPr>
            <p:ph idx="1"/>
          </p:nvPr>
        </p:nvSpPr>
        <p:spPr>
          <a:xfrm>
            <a:off x="340785" y="914400"/>
            <a:ext cx="3224050" cy="5262563"/>
          </a:xfrm>
        </p:spPr>
        <p:txBody>
          <a:bodyPr>
            <a:normAutofit fontScale="85000" lnSpcReduction="20000"/>
          </a:bodyPr>
          <a:lstStyle/>
          <a:p>
            <a:pPr>
              <a:lnSpc>
                <a:spcPct val="120000"/>
              </a:lnSpc>
            </a:pPr>
            <a:r>
              <a:rPr lang="en-US" dirty="0">
                <a:solidFill>
                  <a:srgbClr val="0000FF"/>
                </a:solidFill>
              </a:rPr>
              <a:t>Little Cross-Functional Cooperation </a:t>
            </a:r>
          </a:p>
          <a:p>
            <a:pPr lvl="1">
              <a:lnSpc>
                <a:spcPct val="120000"/>
              </a:lnSpc>
            </a:pPr>
            <a:r>
              <a:rPr lang="en-US" dirty="0"/>
              <a:t>Conventional construction </a:t>
            </a:r>
            <a:r>
              <a:rPr lang="en-US" i="1" dirty="0">
                <a:solidFill>
                  <a:srgbClr val="0000FF"/>
                </a:solidFill>
              </a:rPr>
              <a:t>process is sequential</a:t>
            </a:r>
            <a:r>
              <a:rPr lang="en-US" dirty="0"/>
              <a:t>. </a:t>
            </a:r>
          </a:p>
          <a:p>
            <a:pPr lvl="1">
              <a:lnSpc>
                <a:spcPct val="120000"/>
              </a:lnSpc>
            </a:pPr>
            <a:r>
              <a:rPr lang="en-US" dirty="0"/>
              <a:t>Input of owner, designers, constructors, and suppliers at </a:t>
            </a:r>
            <a:r>
              <a:rPr lang="en-US" i="1" dirty="0">
                <a:solidFill>
                  <a:srgbClr val="0000FF"/>
                </a:solidFill>
              </a:rPr>
              <a:t>different stages </a:t>
            </a:r>
            <a:r>
              <a:rPr lang="en-US" dirty="0"/>
              <a:t>of the project. Ideally all stakeholders along the value chain should be fully exploited </a:t>
            </a:r>
            <a:r>
              <a:rPr lang="en-US" i="1" dirty="0">
                <a:solidFill>
                  <a:srgbClr val="0000FF"/>
                </a:solidFill>
              </a:rPr>
              <a:t>early </a:t>
            </a:r>
            <a:r>
              <a:rPr lang="en-US" dirty="0"/>
              <a:t>on in the design and planning process.</a:t>
            </a:r>
          </a:p>
          <a:p>
            <a:endParaRPr lang="en-US" dirty="0"/>
          </a:p>
        </p:txBody>
      </p:sp>
      <p:pic>
        <p:nvPicPr>
          <p:cNvPr id="4" name="Picture 2" descr="Image result for IPD vs DB vs DBB diagram">
            <a:extLst>
              <a:ext uri="{FF2B5EF4-FFF2-40B4-BE49-F238E27FC236}">
                <a16:creationId xmlns:a16="http://schemas.microsoft.com/office/drawing/2014/main" id="{D8D30DA9-719E-C94E-9E86-E1789020761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722"/>
          <a:stretch/>
        </p:blipFill>
        <p:spPr bwMode="auto">
          <a:xfrm>
            <a:off x="3564835" y="914400"/>
            <a:ext cx="5495468" cy="48250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5C9ABF-558D-794C-9D4C-84EE866CB679}"/>
              </a:ext>
            </a:extLst>
          </p:cNvPr>
          <p:cNvSpPr/>
          <p:nvPr/>
        </p:nvSpPr>
        <p:spPr>
          <a:xfrm>
            <a:off x="3564835" y="5728612"/>
            <a:ext cx="5418879" cy="461665"/>
          </a:xfrm>
          <a:prstGeom prst="rect">
            <a:avLst/>
          </a:prstGeom>
        </p:spPr>
        <p:txBody>
          <a:bodyPr wrap="square">
            <a:spAutoFit/>
          </a:bodyPr>
          <a:lstStyle/>
          <a:p>
            <a:pPr algn="ctr"/>
            <a:r>
              <a:rPr lang="en-US" sz="1200" dirty="0">
                <a:solidFill>
                  <a:srgbClr val="0000FF"/>
                </a:solidFill>
              </a:rPr>
              <a:t>IPD workflow demonstrating earlier involvement of stakeholders and shorter stages (AIA California Council 2007)</a:t>
            </a:r>
          </a:p>
        </p:txBody>
      </p:sp>
      <p:pic>
        <p:nvPicPr>
          <p:cNvPr id="8" name="Picture 7">
            <a:extLst>
              <a:ext uri="{FF2B5EF4-FFF2-40B4-BE49-F238E27FC236}">
                <a16:creationId xmlns:a16="http://schemas.microsoft.com/office/drawing/2014/main" id="{224558DE-A64B-41B4-BA42-35A66A7F25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255320"/>
            <a:ext cx="9144000" cy="609237"/>
          </a:xfrm>
          <a:prstGeom prst="rect">
            <a:avLst/>
          </a:prstGeom>
        </p:spPr>
      </p:pic>
      <p:sp>
        <p:nvSpPr>
          <p:cNvPr id="7" name="Slide Number Placeholder 9">
            <a:extLst>
              <a:ext uri="{FF2B5EF4-FFF2-40B4-BE49-F238E27FC236}">
                <a16:creationId xmlns:a16="http://schemas.microsoft.com/office/drawing/2014/main" id="{D26C255E-6B56-43B3-988A-3AC3E18CD623}"/>
              </a:ext>
            </a:extLst>
          </p:cNvPr>
          <p:cNvSpPr txBox="1">
            <a:spLocks/>
          </p:cNvSpPr>
          <p:nvPr/>
        </p:nvSpPr>
        <p:spPr>
          <a:xfrm>
            <a:off x="-1738088" y="6370818"/>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3F103B-C3FA-9D44-B758-FEE5FDE90CBC}" type="slidenum">
              <a:rPr lang="en-US" smtClean="0">
                <a:solidFill>
                  <a:schemeClr val="bg1"/>
                </a:solidFill>
              </a:rPr>
              <a:pPr algn="r"/>
              <a:t>9</a:t>
            </a:fld>
            <a:endParaRPr lang="en-US" dirty="0">
              <a:solidFill>
                <a:schemeClr val="bg1"/>
              </a:solidFill>
            </a:endParaRPr>
          </a:p>
        </p:txBody>
      </p:sp>
    </p:spTree>
    <p:extLst>
      <p:ext uri="{BB962C8B-B14F-4D97-AF65-F5344CB8AC3E}">
        <p14:creationId xmlns:p14="http://schemas.microsoft.com/office/powerpoint/2010/main" val="48072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6457</TotalTime>
  <Words>1737</Words>
  <Application>Microsoft Office PowerPoint</Application>
  <PresentationFormat>On-screen Show (4:3)</PresentationFormat>
  <Paragraphs>298</Paragraphs>
  <Slides>38</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Century Gothic</vt:lpstr>
      <vt:lpstr>CNN</vt:lpstr>
      <vt:lpstr>HelveticaNeueLTPro</vt:lpstr>
      <vt:lpstr>InterFace</vt:lpstr>
      <vt:lpstr>Lato</vt:lpstr>
      <vt:lpstr>Roboto</vt:lpstr>
      <vt:lpstr>Snell Roundhand</vt:lpstr>
      <vt:lpstr>Wingdings</vt:lpstr>
      <vt:lpstr>Office Theme</vt:lpstr>
      <vt:lpstr>PowerPoint Presentation</vt:lpstr>
      <vt:lpstr>PowerPoint Presentation</vt:lpstr>
      <vt:lpstr>Agenda</vt:lpstr>
      <vt:lpstr>Agenda</vt:lpstr>
      <vt:lpstr>PowerPoint Presentation</vt:lpstr>
      <vt:lpstr>Index of US Labor Productivity </vt:lpstr>
      <vt:lpstr>Construction Industry Environment </vt:lpstr>
      <vt:lpstr>The Industry Internal Challenges </vt:lpstr>
      <vt:lpstr>The Industry Internal Challenges </vt:lpstr>
      <vt:lpstr>The Industry Internal Challenges </vt:lpstr>
      <vt:lpstr>Agenda</vt:lpstr>
      <vt:lpstr>Mega Trends Shaping the Construction Industry’s Future </vt:lpstr>
      <vt:lpstr>1. Market and Customers</vt:lpstr>
      <vt:lpstr>PowerPoint Presentation</vt:lpstr>
      <vt:lpstr>1. Market and Customers</vt:lpstr>
      <vt:lpstr>1. Market and Customers</vt:lpstr>
      <vt:lpstr>1. Market and Customers</vt:lpstr>
      <vt:lpstr>2. Sustainability and Resilience</vt:lpstr>
      <vt:lpstr>2. Sustainability and Resilience</vt:lpstr>
      <vt:lpstr>3. Society and Workforce</vt:lpstr>
      <vt:lpstr>3. Society and Workforce</vt:lpstr>
      <vt:lpstr>4. Politics and Regulation</vt:lpstr>
      <vt:lpstr>4. Politics and Regulation</vt:lpstr>
      <vt:lpstr>Agenda</vt:lpstr>
      <vt:lpstr>PowerPoint Presentation</vt:lpstr>
      <vt:lpstr>PowerPoint Presentation</vt:lpstr>
      <vt:lpstr>Transformation areas in E&amp;C Industry </vt:lpstr>
      <vt:lpstr>Agenda</vt:lpstr>
      <vt:lpstr>PowerPoint Presentation</vt:lpstr>
      <vt:lpstr>PowerPoint Presentation</vt:lpstr>
      <vt:lpstr>Coursera and MOOCs</vt:lpstr>
      <vt:lpstr>PowerPoint Presentation</vt:lpstr>
      <vt:lpstr>In Conclusion… </vt:lpstr>
      <vt:lpstr>PowerPoint Presentation</vt:lpstr>
      <vt:lpstr>PowerPoint Presentation</vt:lpstr>
      <vt:lpstr>Index of US Labor Productivity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Shaun Byrne</cp:lastModifiedBy>
  <cp:revision>118</cp:revision>
  <dcterms:created xsi:type="dcterms:W3CDTF">2018-06-05T19:39:48Z</dcterms:created>
  <dcterms:modified xsi:type="dcterms:W3CDTF">2019-01-15T11:36:40Z</dcterms:modified>
  <cp:category/>
</cp:coreProperties>
</file>